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308" r:id="rId2"/>
    <p:sldId id="344" r:id="rId3"/>
    <p:sldId id="299" r:id="rId4"/>
    <p:sldId id="327" r:id="rId5"/>
    <p:sldId id="345" r:id="rId6"/>
    <p:sldId id="346" r:id="rId7"/>
    <p:sldId id="368" r:id="rId8"/>
    <p:sldId id="348" r:id="rId9"/>
    <p:sldId id="349" r:id="rId10"/>
    <p:sldId id="352" r:id="rId11"/>
    <p:sldId id="401" r:id="rId12"/>
    <p:sldId id="383" r:id="rId13"/>
    <p:sldId id="382" r:id="rId14"/>
    <p:sldId id="353" r:id="rId15"/>
    <p:sldId id="350" r:id="rId16"/>
    <p:sldId id="373" r:id="rId17"/>
    <p:sldId id="380" r:id="rId18"/>
    <p:sldId id="270" r:id="rId19"/>
    <p:sldId id="272" r:id="rId20"/>
    <p:sldId id="384" r:id="rId21"/>
    <p:sldId id="354" r:id="rId22"/>
    <p:sldId id="357" r:id="rId23"/>
    <p:sldId id="381" r:id="rId24"/>
    <p:sldId id="378" r:id="rId25"/>
    <p:sldId id="377" r:id="rId26"/>
    <p:sldId id="395" r:id="rId27"/>
    <p:sldId id="391" r:id="rId28"/>
    <p:sldId id="396" r:id="rId29"/>
    <p:sldId id="392" r:id="rId30"/>
    <p:sldId id="397" r:id="rId31"/>
    <p:sldId id="398" r:id="rId32"/>
    <p:sldId id="393" r:id="rId33"/>
    <p:sldId id="394" r:id="rId34"/>
    <p:sldId id="399" r:id="rId35"/>
    <p:sldId id="379" r:id="rId36"/>
    <p:sldId id="385" r:id="rId37"/>
    <p:sldId id="355" r:id="rId38"/>
    <p:sldId id="400" r:id="rId39"/>
    <p:sldId id="356" r:id="rId40"/>
    <p:sldId id="386" r:id="rId41"/>
    <p:sldId id="363" r:id="rId42"/>
    <p:sldId id="387" r:id="rId43"/>
    <p:sldId id="364" r:id="rId44"/>
    <p:sldId id="388" r:id="rId45"/>
    <p:sldId id="365" r:id="rId46"/>
    <p:sldId id="347" r:id="rId47"/>
    <p:sldId id="389" r:id="rId48"/>
    <p:sldId id="358" r:id="rId49"/>
    <p:sldId id="369" r:id="rId50"/>
    <p:sldId id="390" r:id="rId51"/>
    <p:sldId id="360" r:id="rId52"/>
    <p:sldId id="361" r:id="rId53"/>
    <p:sldId id="343" r:id="rId54"/>
    <p:sldId id="297" r:id="rId55"/>
    <p:sldId id="298" r:id="rId56"/>
    <p:sldId id="301" r:id="rId57"/>
    <p:sldId id="331" r:id="rId58"/>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ida Farhana Suhaimi" initials="AFS" lastIdx="1" clrIdx="0">
    <p:extLst>
      <p:ext uri="{19B8F6BF-5375-455C-9EA6-DF929625EA0E}">
        <p15:presenceInfo xmlns:p15="http://schemas.microsoft.com/office/powerpoint/2012/main" userId="fe9961ccd3989bdb" providerId="Windows Live"/>
      </p:ext>
    </p:extLst>
  </p:cmAuthor>
  <p:cmAuthor id="2" name="siti mohtar" initials="sm" lastIdx="1" clrIdx="1">
    <p:extLst>
      <p:ext uri="{19B8F6BF-5375-455C-9EA6-DF929625EA0E}">
        <p15:presenceInfo xmlns:p15="http://schemas.microsoft.com/office/powerpoint/2012/main" userId="fa34d19df649bca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908CF3-4A75-4185-9F62-AF3610EFB8A9}" v="26" dt="2020-09-17T01:24:39.9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8259" autoAdjust="0"/>
  </p:normalViewPr>
  <p:slideViewPr>
    <p:cSldViewPr snapToGrid="0">
      <p:cViewPr varScale="1">
        <p:scale>
          <a:sx n="56" d="100"/>
          <a:sy n="56" d="100"/>
        </p:scale>
        <p:origin x="100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65"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ti mohtar" userId="fa34d19df649bcae" providerId="LiveId" clId="{41908CF3-4A75-4185-9F62-AF3610EFB8A9}"/>
    <pc:docChg chg="undo custSel modSld modNotesMaster">
      <pc:chgData name="siti mohtar" userId="fa34d19df649bcae" providerId="LiveId" clId="{41908CF3-4A75-4185-9F62-AF3610EFB8A9}" dt="2020-09-17T01:24:39.926" v="237"/>
      <pc:docMkLst>
        <pc:docMk/>
      </pc:docMkLst>
      <pc:sldChg chg="modSp mod">
        <pc:chgData name="siti mohtar" userId="fa34d19df649bcae" providerId="LiveId" clId="{41908CF3-4A75-4185-9F62-AF3610EFB8A9}" dt="2020-09-15T07:48:46.828" v="235" actId="113"/>
        <pc:sldMkLst>
          <pc:docMk/>
          <pc:sldMk cId="0" sldId="270"/>
        </pc:sldMkLst>
        <pc:spChg chg="mod">
          <ac:chgData name="siti mohtar" userId="fa34d19df649bcae" providerId="LiveId" clId="{41908CF3-4A75-4185-9F62-AF3610EFB8A9}" dt="2020-09-15T07:48:46.828" v="235" actId="113"/>
          <ac:spMkLst>
            <pc:docMk/>
            <pc:sldMk cId="0" sldId="270"/>
            <ac:spMk id="5" creationId="{9E73B118-1E97-47AA-B531-65AADD7E0B09}"/>
          </ac:spMkLst>
        </pc:spChg>
      </pc:sldChg>
      <pc:sldChg chg="modSp mod">
        <pc:chgData name="siti mohtar" userId="fa34d19df649bcae" providerId="LiveId" clId="{41908CF3-4A75-4185-9F62-AF3610EFB8A9}" dt="2020-09-15T07:48:53.170" v="236" actId="113"/>
        <pc:sldMkLst>
          <pc:docMk/>
          <pc:sldMk cId="0" sldId="272"/>
        </pc:sldMkLst>
        <pc:spChg chg="mod">
          <ac:chgData name="siti mohtar" userId="fa34d19df649bcae" providerId="LiveId" clId="{41908CF3-4A75-4185-9F62-AF3610EFB8A9}" dt="2020-09-14T01:59:59.556" v="191" actId="1076"/>
          <ac:spMkLst>
            <pc:docMk/>
            <pc:sldMk cId="0" sldId="272"/>
            <ac:spMk id="6" creationId="{E3F7AED7-0A48-4730-AD6F-9D9D68B2753C}"/>
          </ac:spMkLst>
        </pc:spChg>
        <pc:spChg chg="mod">
          <ac:chgData name="siti mohtar" userId="fa34d19df649bcae" providerId="LiveId" clId="{41908CF3-4A75-4185-9F62-AF3610EFB8A9}" dt="2020-09-15T07:48:53.170" v="236" actId="113"/>
          <ac:spMkLst>
            <pc:docMk/>
            <pc:sldMk cId="0" sldId="272"/>
            <ac:spMk id="8" creationId="{212BE731-1D40-46F3-BF18-B8828B2DF9B7}"/>
          </ac:spMkLst>
        </pc:spChg>
      </pc:sldChg>
      <pc:sldChg chg="modSp mod setBg">
        <pc:chgData name="siti mohtar" userId="fa34d19df649bcae" providerId="LiveId" clId="{41908CF3-4A75-4185-9F62-AF3610EFB8A9}" dt="2020-09-14T02:04:43.047" v="234" actId="255"/>
        <pc:sldMkLst>
          <pc:docMk/>
          <pc:sldMk cId="2618025928" sldId="297"/>
        </pc:sldMkLst>
        <pc:spChg chg="mod">
          <ac:chgData name="siti mohtar" userId="fa34d19df649bcae" providerId="LiveId" clId="{41908CF3-4A75-4185-9F62-AF3610EFB8A9}" dt="2020-09-14T02:04:43.047" v="234" actId="255"/>
          <ac:spMkLst>
            <pc:docMk/>
            <pc:sldMk cId="2618025928" sldId="297"/>
            <ac:spMk id="6" creationId="{4C30C929-5FBB-422D-9A0F-43A977CF3CA7}"/>
          </ac:spMkLst>
        </pc:spChg>
      </pc:sldChg>
      <pc:sldChg chg="setBg">
        <pc:chgData name="siti mohtar" userId="fa34d19df649bcae" providerId="LiveId" clId="{41908CF3-4A75-4185-9F62-AF3610EFB8A9}" dt="2020-09-10T13:36:34.146" v="49"/>
        <pc:sldMkLst>
          <pc:docMk/>
          <pc:sldMk cId="3233580242" sldId="298"/>
        </pc:sldMkLst>
      </pc:sldChg>
      <pc:sldChg chg="modSp mod">
        <pc:chgData name="siti mohtar" userId="fa34d19df649bcae" providerId="LiveId" clId="{41908CF3-4A75-4185-9F62-AF3610EFB8A9}" dt="2020-09-14T01:44:53.074" v="52" actId="1076"/>
        <pc:sldMkLst>
          <pc:docMk/>
          <pc:sldMk cId="3401787836" sldId="299"/>
        </pc:sldMkLst>
        <pc:picChg chg="mod">
          <ac:chgData name="siti mohtar" userId="fa34d19df649bcae" providerId="LiveId" clId="{41908CF3-4A75-4185-9F62-AF3610EFB8A9}" dt="2020-09-14T01:44:53.074" v="52" actId="1076"/>
          <ac:picMkLst>
            <pc:docMk/>
            <pc:sldMk cId="3401787836" sldId="299"/>
            <ac:picMk id="2" creationId="{15566C21-BC41-4363-8B75-0F5122B8CC25}"/>
          </ac:picMkLst>
        </pc:picChg>
      </pc:sldChg>
      <pc:sldChg chg="setBg">
        <pc:chgData name="siti mohtar" userId="fa34d19df649bcae" providerId="LiveId" clId="{41908CF3-4A75-4185-9F62-AF3610EFB8A9}" dt="2020-09-10T13:36:39.650" v="50"/>
        <pc:sldMkLst>
          <pc:docMk/>
          <pc:sldMk cId="2908783373" sldId="301"/>
        </pc:sldMkLst>
      </pc:sldChg>
      <pc:sldChg chg="modSp mod setBg">
        <pc:chgData name="siti mohtar" userId="fa34d19df649bcae" providerId="LiveId" clId="{41908CF3-4A75-4185-9F62-AF3610EFB8A9}" dt="2020-09-10T13:14:47.894" v="38"/>
        <pc:sldMkLst>
          <pc:docMk/>
          <pc:sldMk cId="3107124635" sldId="347"/>
        </pc:sldMkLst>
        <pc:picChg chg="mod">
          <ac:chgData name="siti mohtar" userId="fa34d19df649bcae" providerId="LiveId" clId="{41908CF3-4A75-4185-9F62-AF3610EFB8A9}" dt="2020-09-10T13:14:34.806" v="37" actId="1076"/>
          <ac:picMkLst>
            <pc:docMk/>
            <pc:sldMk cId="3107124635" sldId="347"/>
            <ac:picMk id="9" creationId="{E0A5397D-6001-4DC0-A8A9-0A6B5004EF28}"/>
          </ac:picMkLst>
        </pc:picChg>
        <pc:cxnChg chg="mod">
          <ac:chgData name="siti mohtar" userId="fa34d19df649bcae" providerId="LiveId" clId="{41908CF3-4A75-4185-9F62-AF3610EFB8A9}" dt="2020-09-10T13:14:26.811" v="36" actId="14100"/>
          <ac:cxnSpMkLst>
            <pc:docMk/>
            <pc:sldMk cId="3107124635" sldId="347"/>
            <ac:cxnSpMk id="6" creationId="{89A0FF89-FD78-460C-A728-5AC0208522CA}"/>
          </ac:cxnSpMkLst>
        </pc:cxnChg>
      </pc:sldChg>
      <pc:sldChg chg="modSp mod setBg">
        <pc:chgData name="siti mohtar" userId="fa34d19df649bcae" providerId="LiveId" clId="{41908CF3-4A75-4185-9F62-AF3610EFB8A9}" dt="2020-09-14T01:54:46.638" v="169" actId="20577"/>
        <pc:sldMkLst>
          <pc:docMk/>
          <pc:sldMk cId="4270104154" sldId="348"/>
        </pc:sldMkLst>
        <pc:spChg chg="mod">
          <ac:chgData name="siti mohtar" userId="fa34d19df649bcae" providerId="LiveId" clId="{41908CF3-4A75-4185-9F62-AF3610EFB8A9}" dt="2020-09-14T01:54:46.638" v="169" actId="20577"/>
          <ac:spMkLst>
            <pc:docMk/>
            <pc:sldMk cId="4270104154" sldId="348"/>
            <ac:spMk id="5" creationId="{39E70CB1-72FB-4AF4-9A96-0828EE6555F7}"/>
          </ac:spMkLst>
        </pc:spChg>
      </pc:sldChg>
      <pc:sldChg chg="modSp mod setBg">
        <pc:chgData name="siti mohtar" userId="fa34d19df649bcae" providerId="LiveId" clId="{41908CF3-4A75-4185-9F62-AF3610EFB8A9}" dt="2020-09-14T01:54:53.977" v="170" actId="20577"/>
        <pc:sldMkLst>
          <pc:docMk/>
          <pc:sldMk cId="4003755488" sldId="349"/>
        </pc:sldMkLst>
        <pc:spChg chg="mod">
          <ac:chgData name="siti mohtar" userId="fa34d19df649bcae" providerId="LiveId" clId="{41908CF3-4A75-4185-9F62-AF3610EFB8A9}" dt="2020-09-14T01:54:53.977" v="170" actId="20577"/>
          <ac:spMkLst>
            <pc:docMk/>
            <pc:sldMk cId="4003755488" sldId="349"/>
            <ac:spMk id="5" creationId="{39E70CB1-72FB-4AF4-9A96-0828EE6555F7}"/>
          </ac:spMkLst>
        </pc:spChg>
      </pc:sldChg>
      <pc:sldChg chg="modSp mod">
        <pc:chgData name="siti mohtar" userId="fa34d19df649bcae" providerId="LiveId" clId="{41908CF3-4A75-4185-9F62-AF3610EFB8A9}" dt="2020-09-14T01:56:47.366" v="184" actId="20577"/>
        <pc:sldMkLst>
          <pc:docMk/>
          <pc:sldMk cId="1912652012" sldId="350"/>
        </pc:sldMkLst>
        <pc:spChg chg="mod">
          <ac:chgData name="siti mohtar" userId="fa34d19df649bcae" providerId="LiveId" clId="{41908CF3-4A75-4185-9F62-AF3610EFB8A9}" dt="2020-09-14T01:56:47.366" v="184" actId="20577"/>
          <ac:spMkLst>
            <pc:docMk/>
            <pc:sldMk cId="1912652012" sldId="350"/>
            <ac:spMk id="5" creationId="{39E70CB1-72FB-4AF4-9A96-0828EE6555F7}"/>
          </ac:spMkLst>
        </pc:spChg>
      </pc:sldChg>
      <pc:sldChg chg="addSp delSp modSp mod setBg addCm">
        <pc:chgData name="siti mohtar" userId="fa34d19df649bcae" providerId="LiveId" clId="{41908CF3-4A75-4185-9F62-AF3610EFB8A9}" dt="2020-09-14T01:55:30.168" v="175" actId="20577"/>
        <pc:sldMkLst>
          <pc:docMk/>
          <pc:sldMk cId="3437839838" sldId="352"/>
        </pc:sldMkLst>
        <pc:spChg chg="add del mod">
          <ac:chgData name="siti mohtar" userId="fa34d19df649bcae" providerId="LiveId" clId="{41908CF3-4A75-4185-9F62-AF3610EFB8A9}" dt="2020-09-14T01:48:36.218" v="59"/>
          <ac:spMkLst>
            <pc:docMk/>
            <pc:sldMk cId="3437839838" sldId="352"/>
            <ac:spMk id="2" creationId="{F46EF4FE-4E3B-4873-8889-6A2809C3D1FB}"/>
          </ac:spMkLst>
        </pc:spChg>
        <pc:spChg chg="add mod">
          <ac:chgData name="siti mohtar" userId="fa34d19df649bcae" providerId="LiveId" clId="{41908CF3-4A75-4185-9F62-AF3610EFB8A9}" dt="2020-09-14T01:53:52.366" v="168" actId="20577"/>
          <ac:spMkLst>
            <pc:docMk/>
            <pc:sldMk cId="3437839838" sldId="352"/>
            <ac:spMk id="3" creationId="{8407F7FB-2216-4805-BD35-9CF33ECC499A}"/>
          </ac:spMkLst>
        </pc:spChg>
        <pc:spChg chg="mod">
          <ac:chgData name="siti mohtar" userId="fa34d19df649bcae" providerId="LiveId" clId="{41908CF3-4A75-4185-9F62-AF3610EFB8A9}" dt="2020-09-14T01:55:30.168" v="175" actId="20577"/>
          <ac:spMkLst>
            <pc:docMk/>
            <pc:sldMk cId="3437839838" sldId="352"/>
            <ac:spMk id="5" creationId="{39E70CB1-72FB-4AF4-9A96-0828EE6555F7}"/>
          </ac:spMkLst>
        </pc:spChg>
        <pc:graphicFrameChg chg="mod">
          <ac:chgData name="siti mohtar" userId="fa34d19df649bcae" providerId="LiveId" clId="{41908CF3-4A75-4185-9F62-AF3610EFB8A9}" dt="2020-09-14T01:50:41.014" v="74" actId="1076"/>
          <ac:graphicFrameMkLst>
            <pc:docMk/>
            <pc:sldMk cId="3437839838" sldId="352"/>
            <ac:graphicFrameMk id="12" creationId="{D02B6E35-3C62-45C8-9D0B-97B2075FB86F}"/>
          </ac:graphicFrameMkLst>
        </pc:graphicFrameChg>
      </pc:sldChg>
      <pc:sldChg chg="modSp mod">
        <pc:chgData name="siti mohtar" userId="fa34d19df649bcae" providerId="LiveId" clId="{41908CF3-4A75-4185-9F62-AF3610EFB8A9}" dt="2020-09-14T01:56:23.698" v="182" actId="20577"/>
        <pc:sldMkLst>
          <pc:docMk/>
          <pc:sldMk cId="1334451082" sldId="353"/>
        </pc:sldMkLst>
        <pc:spChg chg="mod">
          <ac:chgData name="siti mohtar" userId="fa34d19df649bcae" providerId="LiveId" clId="{41908CF3-4A75-4185-9F62-AF3610EFB8A9}" dt="2020-09-14T01:56:23.698" v="182" actId="20577"/>
          <ac:spMkLst>
            <pc:docMk/>
            <pc:sldMk cId="1334451082" sldId="353"/>
            <ac:spMk id="5" creationId="{39E70CB1-72FB-4AF4-9A96-0828EE6555F7}"/>
          </ac:spMkLst>
        </pc:spChg>
      </pc:sldChg>
      <pc:sldChg chg="setBg">
        <pc:chgData name="siti mohtar" userId="fa34d19df649bcae" providerId="LiveId" clId="{41908CF3-4A75-4185-9F62-AF3610EFB8A9}" dt="2020-09-10T12:46:08.763" v="3"/>
        <pc:sldMkLst>
          <pc:docMk/>
          <pc:sldMk cId="859494593" sldId="355"/>
        </pc:sldMkLst>
      </pc:sldChg>
      <pc:sldChg chg="modSp mod setBg">
        <pc:chgData name="siti mohtar" userId="fa34d19df649bcae" providerId="LiveId" clId="{41908CF3-4A75-4185-9F62-AF3610EFB8A9}" dt="2020-09-14T02:02:47.180" v="221" actId="255"/>
        <pc:sldMkLst>
          <pc:docMk/>
          <pc:sldMk cId="2400489247" sldId="356"/>
        </pc:sldMkLst>
        <pc:spChg chg="mod">
          <ac:chgData name="siti mohtar" userId="fa34d19df649bcae" providerId="LiveId" clId="{41908CF3-4A75-4185-9F62-AF3610EFB8A9}" dt="2020-09-14T02:02:47.180" v="221" actId="255"/>
          <ac:spMkLst>
            <pc:docMk/>
            <pc:sldMk cId="2400489247" sldId="356"/>
            <ac:spMk id="5" creationId="{39E70CB1-72FB-4AF4-9A96-0828EE6555F7}"/>
          </ac:spMkLst>
        </pc:spChg>
      </pc:sldChg>
      <pc:sldChg chg="setBg">
        <pc:chgData name="siti mohtar" userId="fa34d19df649bcae" providerId="LiveId" clId="{41908CF3-4A75-4185-9F62-AF3610EFB8A9}" dt="2020-09-10T13:17:28.762" v="42"/>
        <pc:sldMkLst>
          <pc:docMk/>
          <pc:sldMk cId="2233077119" sldId="358"/>
        </pc:sldMkLst>
      </pc:sldChg>
      <pc:sldChg chg="modSp mod setBg">
        <pc:chgData name="siti mohtar" userId="fa34d19df649bcae" providerId="LiveId" clId="{41908CF3-4A75-4185-9F62-AF3610EFB8A9}" dt="2020-09-14T02:04:16.291" v="232" actId="255"/>
        <pc:sldMkLst>
          <pc:docMk/>
          <pc:sldMk cId="1377941845" sldId="360"/>
        </pc:sldMkLst>
        <pc:spChg chg="mod">
          <ac:chgData name="siti mohtar" userId="fa34d19df649bcae" providerId="LiveId" clId="{41908CF3-4A75-4185-9F62-AF3610EFB8A9}" dt="2020-09-14T02:04:16.291" v="232" actId="255"/>
          <ac:spMkLst>
            <pc:docMk/>
            <pc:sldMk cId="1377941845" sldId="360"/>
            <ac:spMk id="5" creationId="{39E70CB1-72FB-4AF4-9A96-0828EE6555F7}"/>
          </ac:spMkLst>
        </pc:spChg>
      </pc:sldChg>
      <pc:sldChg chg="modSp mod setBg">
        <pc:chgData name="siti mohtar" userId="fa34d19df649bcae" providerId="LiveId" clId="{41908CF3-4A75-4185-9F62-AF3610EFB8A9}" dt="2020-09-14T02:04:23.279" v="233" actId="255"/>
        <pc:sldMkLst>
          <pc:docMk/>
          <pc:sldMk cId="3742076984" sldId="361"/>
        </pc:sldMkLst>
        <pc:spChg chg="mod">
          <ac:chgData name="siti mohtar" userId="fa34d19df649bcae" providerId="LiveId" clId="{41908CF3-4A75-4185-9F62-AF3610EFB8A9}" dt="2020-09-14T02:04:23.279" v="233" actId="255"/>
          <ac:spMkLst>
            <pc:docMk/>
            <pc:sldMk cId="3742076984" sldId="361"/>
            <ac:spMk id="5" creationId="{39E70CB1-72FB-4AF4-9A96-0828EE6555F7}"/>
          </ac:spMkLst>
        </pc:spChg>
      </pc:sldChg>
      <pc:sldChg chg="modSp mod setBg">
        <pc:chgData name="siti mohtar" userId="fa34d19df649bcae" providerId="LiveId" clId="{41908CF3-4A75-4185-9F62-AF3610EFB8A9}" dt="2020-09-14T02:03:24.719" v="226" actId="255"/>
        <pc:sldMkLst>
          <pc:docMk/>
          <pc:sldMk cId="1737697488" sldId="363"/>
        </pc:sldMkLst>
        <pc:spChg chg="mod">
          <ac:chgData name="siti mohtar" userId="fa34d19df649bcae" providerId="LiveId" clId="{41908CF3-4A75-4185-9F62-AF3610EFB8A9}" dt="2020-09-14T02:03:24.719" v="226" actId="255"/>
          <ac:spMkLst>
            <pc:docMk/>
            <pc:sldMk cId="1737697488" sldId="363"/>
            <ac:spMk id="5" creationId="{39E70CB1-72FB-4AF4-9A96-0828EE6555F7}"/>
          </ac:spMkLst>
        </pc:spChg>
      </pc:sldChg>
      <pc:sldChg chg="modSp mod setBg">
        <pc:chgData name="siti mohtar" userId="fa34d19df649bcae" providerId="LiveId" clId="{41908CF3-4A75-4185-9F62-AF3610EFB8A9}" dt="2020-09-14T02:03:38.827" v="228" actId="255"/>
        <pc:sldMkLst>
          <pc:docMk/>
          <pc:sldMk cId="4091021099" sldId="364"/>
        </pc:sldMkLst>
        <pc:spChg chg="mod">
          <ac:chgData name="siti mohtar" userId="fa34d19df649bcae" providerId="LiveId" clId="{41908CF3-4A75-4185-9F62-AF3610EFB8A9}" dt="2020-09-14T02:03:38.827" v="228" actId="255"/>
          <ac:spMkLst>
            <pc:docMk/>
            <pc:sldMk cId="4091021099" sldId="364"/>
            <ac:spMk id="5" creationId="{39E70CB1-72FB-4AF4-9A96-0828EE6555F7}"/>
          </ac:spMkLst>
        </pc:spChg>
      </pc:sldChg>
      <pc:sldChg chg="modSp mod setBg">
        <pc:chgData name="siti mohtar" userId="fa34d19df649bcae" providerId="LiveId" clId="{41908CF3-4A75-4185-9F62-AF3610EFB8A9}" dt="2020-09-14T02:03:52.242" v="230" actId="255"/>
        <pc:sldMkLst>
          <pc:docMk/>
          <pc:sldMk cId="376608203" sldId="365"/>
        </pc:sldMkLst>
        <pc:spChg chg="mod">
          <ac:chgData name="siti mohtar" userId="fa34d19df649bcae" providerId="LiveId" clId="{41908CF3-4A75-4185-9F62-AF3610EFB8A9}" dt="2020-09-14T02:03:52.242" v="230" actId="255"/>
          <ac:spMkLst>
            <pc:docMk/>
            <pc:sldMk cId="376608203" sldId="365"/>
            <ac:spMk id="5" creationId="{39E70CB1-72FB-4AF4-9A96-0828EE6555F7}"/>
          </ac:spMkLst>
        </pc:spChg>
      </pc:sldChg>
      <pc:sldChg chg="modSp mod">
        <pc:chgData name="siti mohtar" userId="fa34d19df649bcae" providerId="LiveId" clId="{41908CF3-4A75-4185-9F62-AF3610EFB8A9}" dt="2020-09-14T01:56:55.282" v="185" actId="20577"/>
        <pc:sldMkLst>
          <pc:docMk/>
          <pc:sldMk cId="2055805533" sldId="373"/>
        </pc:sldMkLst>
        <pc:spChg chg="mod">
          <ac:chgData name="siti mohtar" userId="fa34d19df649bcae" providerId="LiveId" clId="{41908CF3-4A75-4185-9F62-AF3610EFB8A9}" dt="2020-09-14T01:56:55.282" v="185" actId="20577"/>
          <ac:spMkLst>
            <pc:docMk/>
            <pc:sldMk cId="2055805533" sldId="373"/>
            <ac:spMk id="5" creationId="{39E70CB1-72FB-4AF4-9A96-0828EE6555F7}"/>
          </ac:spMkLst>
        </pc:spChg>
      </pc:sldChg>
      <pc:sldChg chg="modSp mod">
        <pc:chgData name="siti mohtar" userId="fa34d19df649bcae" providerId="LiveId" clId="{41908CF3-4A75-4185-9F62-AF3610EFB8A9}" dt="2020-09-14T02:00:36.510" v="195" actId="5793"/>
        <pc:sldMkLst>
          <pc:docMk/>
          <pc:sldMk cId="1396263314" sldId="377"/>
        </pc:sldMkLst>
        <pc:spChg chg="mod">
          <ac:chgData name="siti mohtar" userId="fa34d19df649bcae" providerId="LiveId" clId="{41908CF3-4A75-4185-9F62-AF3610EFB8A9}" dt="2020-09-14T02:00:36.510" v="195" actId="5793"/>
          <ac:spMkLst>
            <pc:docMk/>
            <pc:sldMk cId="1396263314" sldId="377"/>
            <ac:spMk id="10" creationId="{83156212-C42C-4EFC-9B0F-7256A7699AF2}"/>
          </ac:spMkLst>
        </pc:spChg>
      </pc:sldChg>
      <pc:sldChg chg="modSp mod">
        <pc:chgData name="siti mohtar" userId="fa34d19df649bcae" providerId="LiveId" clId="{41908CF3-4A75-4185-9F62-AF3610EFB8A9}" dt="2020-09-14T02:00:28.992" v="193" actId="5793"/>
        <pc:sldMkLst>
          <pc:docMk/>
          <pc:sldMk cId="2462131070" sldId="378"/>
        </pc:sldMkLst>
        <pc:spChg chg="mod">
          <ac:chgData name="siti mohtar" userId="fa34d19df649bcae" providerId="LiveId" clId="{41908CF3-4A75-4185-9F62-AF3610EFB8A9}" dt="2020-09-14T02:00:28.992" v="193" actId="5793"/>
          <ac:spMkLst>
            <pc:docMk/>
            <pc:sldMk cId="2462131070" sldId="378"/>
            <ac:spMk id="10" creationId="{83156212-C42C-4EFC-9B0F-7256A7699AF2}"/>
          </ac:spMkLst>
        </pc:spChg>
      </pc:sldChg>
      <pc:sldChg chg="modSp mod">
        <pc:chgData name="siti mohtar" userId="fa34d19df649bcae" providerId="LiveId" clId="{41908CF3-4A75-4185-9F62-AF3610EFB8A9}" dt="2020-09-14T02:02:16.499" v="219" actId="20577"/>
        <pc:sldMkLst>
          <pc:docMk/>
          <pc:sldMk cId="607082798" sldId="379"/>
        </pc:sldMkLst>
        <pc:spChg chg="mod">
          <ac:chgData name="siti mohtar" userId="fa34d19df649bcae" providerId="LiveId" clId="{41908CF3-4A75-4185-9F62-AF3610EFB8A9}" dt="2020-09-14T02:02:16.499" v="219" actId="20577"/>
          <ac:spMkLst>
            <pc:docMk/>
            <pc:sldMk cId="607082798" sldId="379"/>
            <ac:spMk id="10" creationId="{83156212-C42C-4EFC-9B0F-7256A7699AF2}"/>
          </ac:spMkLst>
        </pc:spChg>
      </pc:sldChg>
      <pc:sldChg chg="modSp mod">
        <pc:chgData name="siti mohtar" userId="fa34d19df649bcae" providerId="LiveId" clId="{41908CF3-4A75-4185-9F62-AF3610EFB8A9}" dt="2020-09-14T01:57:05.324" v="188" actId="20577"/>
        <pc:sldMkLst>
          <pc:docMk/>
          <pc:sldMk cId="3232569701" sldId="380"/>
        </pc:sldMkLst>
        <pc:spChg chg="mod">
          <ac:chgData name="siti mohtar" userId="fa34d19df649bcae" providerId="LiveId" clId="{41908CF3-4A75-4185-9F62-AF3610EFB8A9}" dt="2020-09-14T01:57:05.324" v="188" actId="20577"/>
          <ac:spMkLst>
            <pc:docMk/>
            <pc:sldMk cId="3232569701" sldId="380"/>
            <ac:spMk id="5" creationId="{39E70CB1-72FB-4AF4-9A96-0828EE6555F7}"/>
          </ac:spMkLst>
        </pc:spChg>
      </pc:sldChg>
      <pc:sldChg chg="modSp mod">
        <pc:chgData name="siti mohtar" userId="fa34d19df649bcae" providerId="LiveId" clId="{41908CF3-4A75-4185-9F62-AF3610EFB8A9}" dt="2020-09-14T01:56:33.704" v="183" actId="20577"/>
        <pc:sldMkLst>
          <pc:docMk/>
          <pc:sldMk cId="2530385651" sldId="382"/>
        </pc:sldMkLst>
        <pc:spChg chg="mod">
          <ac:chgData name="siti mohtar" userId="fa34d19df649bcae" providerId="LiveId" clId="{41908CF3-4A75-4185-9F62-AF3610EFB8A9}" dt="2020-09-14T01:56:33.704" v="183" actId="20577"/>
          <ac:spMkLst>
            <pc:docMk/>
            <pc:sldMk cId="2530385651" sldId="382"/>
            <ac:spMk id="5" creationId="{39E70CB1-72FB-4AF4-9A96-0828EE6555F7}"/>
          </ac:spMkLst>
        </pc:spChg>
      </pc:sldChg>
      <pc:sldChg chg="delSp mod setBg">
        <pc:chgData name="siti mohtar" userId="fa34d19df649bcae" providerId="LiveId" clId="{41908CF3-4A75-4185-9F62-AF3610EFB8A9}" dt="2020-09-10T12:45:41.047" v="2"/>
        <pc:sldMkLst>
          <pc:docMk/>
          <pc:sldMk cId="452286332" sldId="385"/>
        </pc:sldMkLst>
        <pc:spChg chg="del">
          <ac:chgData name="siti mohtar" userId="fa34d19df649bcae" providerId="LiveId" clId="{41908CF3-4A75-4185-9F62-AF3610EFB8A9}" dt="2020-09-10T12:45:26.511" v="0" actId="21"/>
          <ac:spMkLst>
            <pc:docMk/>
            <pc:sldMk cId="452286332" sldId="385"/>
            <ac:spMk id="2" creationId="{4B7F9BB8-C3C7-4ABE-B18B-F2D9460C20DE}"/>
          </ac:spMkLst>
        </pc:spChg>
        <pc:spChg chg="del">
          <ac:chgData name="siti mohtar" userId="fa34d19df649bcae" providerId="LiveId" clId="{41908CF3-4A75-4185-9F62-AF3610EFB8A9}" dt="2020-09-10T12:45:29.567" v="1" actId="21"/>
          <ac:spMkLst>
            <pc:docMk/>
            <pc:sldMk cId="452286332" sldId="385"/>
            <ac:spMk id="3" creationId="{D109E733-D203-4446-BE08-E070AD0039FC}"/>
          </ac:spMkLst>
        </pc:spChg>
      </pc:sldChg>
      <pc:sldChg chg="delSp modSp mod setBg">
        <pc:chgData name="siti mohtar" userId="fa34d19df649bcae" providerId="LiveId" clId="{41908CF3-4A75-4185-9F62-AF3610EFB8A9}" dt="2020-09-14T02:03:02.363" v="224" actId="20577"/>
        <pc:sldMkLst>
          <pc:docMk/>
          <pc:sldMk cId="3153273321" sldId="386"/>
        </pc:sldMkLst>
        <pc:spChg chg="del">
          <ac:chgData name="siti mohtar" userId="fa34d19df649bcae" providerId="LiveId" clId="{41908CF3-4A75-4185-9F62-AF3610EFB8A9}" dt="2020-09-10T13:09:31.117" v="8" actId="21"/>
          <ac:spMkLst>
            <pc:docMk/>
            <pc:sldMk cId="3153273321" sldId="386"/>
            <ac:spMk id="2" creationId="{E0238194-3AAF-45F2-A7E5-842A3538F7BD}"/>
          </ac:spMkLst>
        </pc:spChg>
        <pc:spChg chg="del">
          <ac:chgData name="siti mohtar" userId="fa34d19df649bcae" providerId="LiveId" clId="{41908CF3-4A75-4185-9F62-AF3610EFB8A9}" dt="2020-09-10T13:09:34.024" v="9" actId="21"/>
          <ac:spMkLst>
            <pc:docMk/>
            <pc:sldMk cId="3153273321" sldId="386"/>
            <ac:spMk id="3" creationId="{3011B0BF-A944-4A82-BA9E-AE758D029040}"/>
          </ac:spMkLst>
        </pc:spChg>
        <pc:spChg chg="mod">
          <ac:chgData name="siti mohtar" userId="fa34d19df649bcae" providerId="LiveId" clId="{41908CF3-4A75-4185-9F62-AF3610EFB8A9}" dt="2020-09-14T02:03:02.363" v="224" actId="20577"/>
          <ac:spMkLst>
            <pc:docMk/>
            <pc:sldMk cId="3153273321" sldId="386"/>
            <ac:spMk id="4" creationId="{23078B03-DCD5-4B0A-A251-847412517095}"/>
          </ac:spMkLst>
        </pc:spChg>
      </pc:sldChg>
      <pc:sldChg chg="delSp modSp mod setBg">
        <pc:chgData name="siti mohtar" userId="fa34d19df649bcae" providerId="LiveId" clId="{41908CF3-4A75-4185-9F62-AF3610EFB8A9}" dt="2020-09-14T02:03:32.523" v="227" actId="255"/>
        <pc:sldMkLst>
          <pc:docMk/>
          <pc:sldMk cId="1271007792" sldId="387"/>
        </pc:sldMkLst>
        <pc:spChg chg="del">
          <ac:chgData name="siti mohtar" userId="fa34d19df649bcae" providerId="LiveId" clId="{41908CF3-4A75-4185-9F62-AF3610EFB8A9}" dt="2020-09-10T13:12:43.578" v="12" actId="21"/>
          <ac:spMkLst>
            <pc:docMk/>
            <pc:sldMk cId="1271007792" sldId="387"/>
            <ac:spMk id="2" creationId="{F5411AC8-D10E-4601-A160-A4333D1A4463}"/>
          </ac:spMkLst>
        </pc:spChg>
        <pc:spChg chg="del">
          <ac:chgData name="siti mohtar" userId="fa34d19df649bcae" providerId="LiveId" clId="{41908CF3-4A75-4185-9F62-AF3610EFB8A9}" dt="2020-09-10T13:12:47.315" v="13" actId="21"/>
          <ac:spMkLst>
            <pc:docMk/>
            <pc:sldMk cId="1271007792" sldId="387"/>
            <ac:spMk id="3" creationId="{1454F338-B851-4F0C-9358-17C9BE5CF54A}"/>
          </ac:spMkLst>
        </pc:spChg>
        <pc:spChg chg="mod">
          <ac:chgData name="siti mohtar" userId="fa34d19df649bcae" providerId="LiveId" clId="{41908CF3-4A75-4185-9F62-AF3610EFB8A9}" dt="2020-09-14T02:03:32.523" v="227" actId="255"/>
          <ac:spMkLst>
            <pc:docMk/>
            <pc:sldMk cId="1271007792" sldId="387"/>
            <ac:spMk id="4" creationId="{B7EF009F-B252-42D8-8260-9F5F387E3362}"/>
          </ac:spMkLst>
        </pc:spChg>
      </pc:sldChg>
      <pc:sldChg chg="delSp modSp mod setBg">
        <pc:chgData name="siti mohtar" userId="fa34d19df649bcae" providerId="LiveId" clId="{41908CF3-4A75-4185-9F62-AF3610EFB8A9}" dt="2020-09-14T02:03:45.028" v="229" actId="255"/>
        <pc:sldMkLst>
          <pc:docMk/>
          <pc:sldMk cId="3464621222" sldId="388"/>
        </pc:sldMkLst>
        <pc:spChg chg="del">
          <ac:chgData name="siti mohtar" userId="fa34d19df649bcae" providerId="LiveId" clId="{41908CF3-4A75-4185-9F62-AF3610EFB8A9}" dt="2020-09-10T13:13:09.557" v="16" actId="21"/>
          <ac:spMkLst>
            <pc:docMk/>
            <pc:sldMk cId="3464621222" sldId="388"/>
            <ac:spMk id="2" creationId="{EF6DF827-B9BB-48D8-B99E-E0DAEC7D2E66}"/>
          </ac:spMkLst>
        </pc:spChg>
        <pc:spChg chg="del">
          <ac:chgData name="siti mohtar" userId="fa34d19df649bcae" providerId="LiveId" clId="{41908CF3-4A75-4185-9F62-AF3610EFB8A9}" dt="2020-09-10T13:13:13.112" v="17" actId="21"/>
          <ac:spMkLst>
            <pc:docMk/>
            <pc:sldMk cId="3464621222" sldId="388"/>
            <ac:spMk id="3" creationId="{EDF1A6B5-5811-4BA5-9FFF-610B214D32F7}"/>
          </ac:spMkLst>
        </pc:spChg>
        <pc:spChg chg="mod">
          <ac:chgData name="siti mohtar" userId="fa34d19df649bcae" providerId="LiveId" clId="{41908CF3-4A75-4185-9F62-AF3610EFB8A9}" dt="2020-09-14T02:03:45.028" v="229" actId="255"/>
          <ac:spMkLst>
            <pc:docMk/>
            <pc:sldMk cId="3464621222" sldId="388"/>
            <ac:spMk id="4" creationId="{DA569EEB-9D4A-4B99-86FB-4D7A8491D2E7}"/>
          </ac:spMkLst>
        </pc:spChg>
      </pc:sldChg>
      <pc:sldChg chg="delSp mod setBg">
        <pc:chgData name="siti mohtar" userId="fa34d19df649bcae" providerId="LiveId" clId="{41908CF3-4A75-4185-9F62-AF3610EFB8A9}" dt="2020-09-10T13:15:05.263" v="41"/>
        <pc:sldMkLst>
          <pc:docMk/>
          <pc:sldMk cId="736888461" sldId="389"/>
        </pc:sldMkLst>
        <pc:spChg chg="del">
          <ac:chgData name="siti mohtar" userId="fa34d19df649bcae" providerId="LiveId" clId="{41908CF3-4A75-4185-9F62-AF3610EFB8A9}" dt="2020-09-10T13:14:54.855" v="39" actId="21"/>
          <ac:spMkLst>
            <pc:docMk/>
            <pc:sldMk cId="736888461" sldId="389"/>
            <ac:spMk id="2" creationId="{378D0093-848B-4E03-89A5-1C01C3135C0C}"/>
          </ac:spMkLst>
        </pc:spChg>
        <pc:spChg chg="del">
          <ac:chgData name="siti mohtar" userId="fa34d19df649bcae" providerId="LiveId" clId="{41908CF3-4A75-4185-9F62-AF3610EFB8A9}" dt="2020-09-10T13:14:59.327" v="40" actId="21"/>
          <ac:spMkLst>
            <pc:docMk/>
            <pc:sldMk cId="736888461" sldId="389"/>
            <ac:spMk id="3" creationId="{85A34642-5590-4763-8470-92CC8EAB7455}"/>
          </ac:spMkLst>
        </pc:spChg>
      </pc:sldChg>
      <pc:sldChg chg="delSp modSp mod setBg">
        <pc:chgData name="siti mohtar" userId="fa34d19df649bcae" providerId="LiveId" clId="{41908CF3-4A75-4185-9F62-AF3610EFB8A9}" dt="2020-09-14T02:04:08.217" v="231" actId="255"/>
        <pc:sldMkLst>
          <pc:docMk/>
          <pc:sldMk cId="1715903798" sldId="390"/>
        </pc:sldMkLst>
        <pc:spChg chg="del">
          <ac:chgData name="siti mohtar" userId="fa34d19df649bcae" providerId="LiveId" clId="{41908CF3-4A75-4185-9F62-AF3610EFB8A9}" dt="2020-09-10T13:17:40.184" v="43" actId="21"/>
          <ac:spMkLst>
            <pc:docMk/>
            <pc:sldMk cId="1715903798" sldId="390"/>
            <ac:spMk id="2" creationId="{6D3155CE-D243-4D8F-943D-0A3957AC653E}"/>
          </ac:spMkLst>
        </pc:spChg>
        <pc:spChg chg="del">
          <ac:chgData name="siti mohtar" userId="fa34d19df649bcae" providerId="LiveId" clId="{41908CF3-4A75-4185-9F62-AF3610EFB8A9}" dt="2020-09-10T13:17:43.154" v="44" actId="21"/>
          <ac:spMkLst>
            <pc:docMk/>
            <pc:sldMk cId="1715903798" sldId="390"/>
            <ac:spMk id="3" creationId="{51EC038B-9CBB-44CF-A365-FFC6FF88826C}"/>
          </ac:spMkLst>
        </pc:spChg>
        <pc:spChg chg="mod">
          <ac:chgData name="siti mohtar" userId="fa34d19df649bcae" providerId="LiveId" clId="{41908CF3-4A75-4185-9F62-AF3610EFB8A9}" dt="2020-09-14T02:04:08.217" v="231" actId="255"/>
          <ac:spMkLst>
            <pc:docMk/>
            <pc:sldMk cId="1715903798" sldId="390"/>
            <ac:spMk id="4" creationId="{BC357CE5-C01D-4F0A-8E8B-998BEDAE7937}"/>
          </ac:spMkLst>
        </pc:spChg>
      </pc:sldChg>
      <pc:sldChg chg="modSp mod">
        <pc:chgData name="siti mohtar" userId="fa34d19df649bcae" providerId="LiveId" clId="{41908CF3-4A75-4185-9F62-AF3610EFB8A9}" dt="2020-09-14T02:00:50.574" v="199" actId="5793"/>
        <pc:sldMkLst>
          <pc:docMk/>
          <pc:sldMk cId="2501765653" sldId="391"/>
        </pc:sldMkLst>
        <pc:spChg chg="mod">
          <ac:chgData name="siti mohtar" userId="fa34d19df649bcae" providerId="LiveId" clId="{41908CF3-4A75-4185-9F62-AF3610EFB8A9}" dt="2020-09-14T02:00:50.574" v="199" actId="5793"/>
          <ac:spMkLst>
            <pc:docMk/>
            <pc:sldMk cId="2501765653" sldId="391"/>
            <ac:spMk id="10" creationId="{83156212-C42C-4EFC-9B0F-7256A7699AF2}"/>
          </ac:spMkLst>
        </pc:spChg>
      </pc:sldChg>
      <pc:sldChg chg="modSp mod">
        <pc:chgData name="siti mohtar" userId="fa34d19df649bcae" providerId="LiveId" clId="{41908CF3-4A75-4185-9F62-AF3610EFB8A9}" dt="2020-09-14T02:01:07.263" v="203" actId="5793"/>
        <pc:sldMkLst>
          <pc:docMk/>
          <pc:sldMk cId="3999627008" sldId="392"/>
        </pc:sldMkLst>
        <pc:spChg chg="mod">
          <ac:chgData name="siti mohtar" userId="fa34d19df649bcae" providerId="LiveId" clId="{41908CF3-4A75-4185-9F62-AF3610EFB8A9}" dt="2020-09-14T02:01:07.263" v="203" actId="5793"/>
          <ac:spMkLst>
            <pc:docMk/>
            <pc:sldMk cId="3999627008" sldId="392"/>
            <ac:spMk id="10" creationId="{83156212-C42C-4EFC-9B0F-7256A7699AF2}"/>
          </ac:spMkLst>
        </pc:spChg>
      </pc:sldChg>
      <pc:sldChg chg="modSp mod">
        <pc:chgData name="siti mohtar" userId="fa34d19df649bcae" providerId="LiveId" clId="{41908CF3-4A75-4185-9F62-AF3610EFB8A9}" dt="2020-09-14T02:01:32.689" v="209" actId="5793"/>
        <pc:sldMkLst>
          <pc:docMk/>
          <pc:sldMk cId="3869838667" sldId="393"/>
        </pc:sldMkLst>
        <pc:spChg chg="mod">
          <ac:chgData name="siti mohtar" userId="fa34d19df649bcae" providerId="LiveId" clId="{41908CF3-4A75-4185-9F62-AF3610EFB8A9}" dt="2020-09-14T02:01:32.689" v="209" actId="5793"/>
          <ac:spMkLst>
            <pc:docMk/>
            <pc:sldMk cId="3869838667" sldId="393"/>
            <ac:spMk id="10" creationId="{83156212-C42C-4EFC-9B0F-7256A7699AF2}"/>
          </ac:spMkLst>
        </pc:spChg>
      </pc:sldChg>
      <pc:sldChg chg="modSp mod">
        <pc:chgData name="siti mohtar" userId="fa34d19df649bcae" providerId="LiveId" clId="{41908CF3-4A75-4185-9F62-AF3610EFB8A9}" dt="2020-09-14T02:01:41.746" v="212" actId="20577"/>
        <pc:sldMkLst>
          <pc:docMk/>
          <pc:sldMk cId="3587289535" sldId="394"/>
        </pc:sldMkLst>
        <pc:spChg chg="mod">
          <ac:chgData name="siti mohtar" userId="fa34d19df649bcae" providerId="LiveId" clId="{41908CF3-4A75-4185-9F62-AF3610EFB8A9}" dt="2020-09-14T02:01:41.746" v="212" actId="20577"/>
          <ac:spMkLst>
            <pc:docMk/>
            <pc:sldMk cId="3587289535" sldId="394"/>
            <ac:spMk id="10" creationId="{83156212-C42C-4EFC-9B0F-7256A7699AF2}"/>
          </ac:spMkLst>
        </pc:spChg>
      </pc:sldChg>
      <pc:sldChg chg="modSp mod">
        <pc:chgData name="siti mohtar" userId="fa34d19df649bcae" providerId="LiveId" clId="{41908CF3-4A75-4185-9F62-AF3610EFB8A9}" dt="2020-09-14T02:00:43.602" v="197" actId="5793"/>
        <pc:sldMkLst>
          <pc:docMk/>
          <pc:sldMk cId="3948319612" sldId="395"/>
        </pc:sldMkLst>
        <pc:spChg chg="mod">
          <ac:chgData name="siti mohtar" userId="fa34d19df649bcae" providerId="LiveId" clId="{41908CF3-4A75-4185-9F62-AF3610EFB8A9}" dt="2020-09-14T02:00:43.602" v="197" actId="5793"/>
          <ac:spMkLst>
            <pc:docMk/>
            <pc:sldMk cId="3948319612" sldId="395"/>
            <ac:spMk id="10" creationId="{83156212-C42C-4EFC-9B0F-7256A7699AF2}"/>
          </ac:spMkLst>
        </pc:spChg>
      </pc:sldChg>
      <pc:sldChg chg="modSp mod">
        <pc:chgData name="siti mohtar" userId="fa34d19df649bcae" providerId="LiveId" clId="{41908CF3-4A75-4185-9F62-AF3610EFB8A9}" dt="2020-09-14T02:00:58.551" v="201" actId="5793"/>
        <pc:sldMkLst>
          <pc:docMk/>
          <pc:sldMk cId="1063549187" sldId="396"/>
        </pc:sldMkLst>
        <pc:spChg chg="mod">
          <ac:chgData name="siti mohtar" userId="fa34d19df649bcae" providerId="LiveId" clId="{41908CF3-4A75-4185-9F62-AF3610EFB8A9}" dt="2020-09-14T02:00:58.551" v="201" actId="5793"/>
          <ac:spMkLst>
            <pc:docMk/>
            <pc:sldMk cId="1063549187" sldId="396"/>
            <ac:spMk id="10" creationId="{83156212-C42C-4EFC-9B0F-7256A7699AF2}"/>
          </ac:spMkLst>
        </pc:spChg>
      </pc:sldChg>
      <pc:sldChg chg="modSp mod">
        <pc:chgData name="siti mohtar" userId="fa34d19df649bcae" providerId="LiveId" clId="{41908CF3-4A75-4185-9F62-AF3610EFB8A9}" dt="2020-09-14T02:01:15.599" v="205" actId="5793"/>
        <pc:sldMkLst>
          <pc:docMk/>
          <pc:sldMk cId="1724445341" sldId="397"/>
        </pc:sldMkLst>
        <pc:spChg chg="mod">
          <ac:chgData name="siti mohtar" userId="fa34d19df649bcae" providerId="LiveId" clId="{41908CF3-4A75-4185-9F62-AF3610EFB8A9}" dt="2020-09-14T02:01:15.599" v="205" actId="5793"/>
          <ac:spMkLst>
            <pc:docMk/>
            <pc:sldMk cId="1724445341" sldId="397"/>
            <ac:spMk id="10" creationId="{83156212-C42C-4EFC-9B0F-7256A7699AF2}"/>
          </ac:spMkLst>
        </pc:spChg>
      </pc:sldChg>
      <pc:sldChg chg="modSp mod">
        <pc:chgData name="siti mohtar" userId="fa34d19df649bcae" providerId="LiveId" clId="{41908CF3-4A75-4185-9F62-AF3610EFB8A9}" dt="2020-09-14T02:01:24.164" v="207" actId="5793"/>
        <pc:sldMkLst>
          <pc:docMk/>
          <pc:sldMk cId="386523223" sldId="398"/>
        </pc:sldMkLst>
        <pc:spChg chg="mod">
          <ac:chgData name="siti mohtar" userId="fa34d19df649bcae" providerId="LiveId" clId="{41908CF3-4A75-4185-9F62-AF3610EFB8A9}" dt="2020-09-14T02:01:24.164" v="207" actId="5793"/>
          <ac:spMkLst>
            <pc:docMk/>
            <pc:sldMk cId="386523223" sldId="398"/>
            <ac:spMk id="10" creationId="{83156212-C42C-4EFC-9B0F-7256A7699AF2}"/>
          </ac:spMkLst>
        </pc:spChg>
      </pc:sldChg>
      <pc:sldChg chg="modSp mod">
        <pc:chgData name="siti mohtar" userId="fa34d19df649bcae" providerId="LiveId" clId="{41908CF3-4A75-4185-9F62-AF3610EFB8A9}" dt="2020-09-14T02:02:06.485" v="216" actId="947"/>
        <pc:sldMkLst>
          <pc:docMk/>
          <pc:sldMk cId="692766068" sldId="399"/>
        </pc:sldMkLst>
        <pc:spChg chg="mod">
          <ac:chgData name="siti mohtar" userId="fa34d19df649bcae" providerId="LiveId" clId="{41908CF3-4A75-4185-9F62-AF3610EFB8A9}" dt="2020-09-14T02:02:06.485" v="216" actId="947"/>
          <ac:spMkLst>
            <pc:docMk/>
            <pc:sldMk cId="692766068" sldId="399"/>
            <ac:spMk id="10" creationId="{83156212-C42C-4EFC-9B0F-7256A7699AF2}"/>
          </ac:spMkLst>
        </pc:spChg>
      </pc:sldChg>
      <pc:sldChg chg="delSp modSp mod setBg">
        <pc:chgData name="siti mohtar" userId="fa34d19df649bcae" providerId="LiveId" clId="{41908CF3-4A75-4185-9F62-AF3610EFB8A9}" dt="2020-09-14T02:02:37.497" v="220" actId="255"/>
        <pc:sldMkLst>
          <pc:docMk/>
          <pc:sldMk cId="275740207" sldId="400"/>
        </pc:sldMkLst>
        <pc:spChg chg="del">
          <ac:chgData name="siti mohtar" userId="fa34d19df649bcae" providerId="LiveId" clId="{41908CF3-4A75-4185-9F62-AF3610EFB8A9}" dt="2020-09-10T13:09:04.633" v="4" actId="21"/>
          <ac:spMkLst>
            <pc:docMk/>
            <pc:sldMk cId="275740207" sldId="400"/>
            <ac:spMk id="2" creationId="{189EAFA8-0F03-4128-81B2-2D5C50A162E7}"/>
          </ac:spMkLst>
        </pc:spChg>
        <pc:spChg chg="del">
          <ac:chgData name="siti mohtar" userId="fa34d19df649bcae" providerId="LiveId" clId="{41908CF3-4A75-4185-9F62-AF3610EFB8A9}" dt="2020-09-10T13:09:07.629" v="5" actId="21"/>
          <ac:spMkLst>
            <pc:docMk/>
            <pc:sldMk cId="275740207" sldId="400"/>
            <ac:spMk id="3" creationId="{0708EF8E-F43F-4BBD-B25A-D4CEA4804B4B}"/>
          </ac:spMkLst>
        </pc:spChg>
        <pc:spChg chg="mod">
          <ac:chgData name="siti mohtar" userId="fa34d19df649bcae" providerId="LiveId" clId="{41908CF3-4A75-4185-9F62-AF3610EFB8A9}" dt="2020-09-14T02:02:37.497" v="220" actId="255"/>
          <ac:spMkLst>
            <pc:docMk/>
            <pc:sldMk cId="275740207" sldId="400"/>
            <ac:spMk id="4" creationId="{AE52B1ED-8891-4967-AEE7-DBD65923EEDC}"/>
          </ac:spMkLst>
        </pc:spChg>
      </pc:sldChg>
      <pc:sldChg chg="addSp modSp mod">
        <pc:chgData name="siti mohtar" userId="fa34d19df649bcae" providerId="LiveId" clId="{41908CF3-4A75-4185-9F62-AF3610EFB8A9}" dt="2020-09-14T01:55:34.435" v="177" actId="20577"/>
        <pc:sldMkLst>
          <pc:docMk/>
          <pc:sldMk cId="2387400521" sldId="401"/>
        </pc:sldMkLst>
        <pc:spChg chg="add mod">
          <ac:chgData name="siti mohtar" userId="fa34d19df649bcae" providerId="LiveId" clId="{41908CF3-4A75-4185-9F62-AF3610EFB8A9}" dt="2020-09-14T01:53:04.992" v="146" actId="14100"/>
          <ac:spMkLst>
            <pc:docMk/>
            <pc:sldMk cId="2387400521" sldId="401"/>
            <ac:spMk id="3" creationId="{807718FA-3F0D-453E-8D2D-985C629E063D}"/>
          </ac:spMkLst>
        </pc:spChg>
        <pc:spChg chg="mod">
          <ac:chgData name="siti mohtar" userId="fa34d19df649bcae" providerId="LiveId" clId="{41908CF3-4A75-4185-9F62-AF3610EFB8A9}" dt="2020-09-14T01:55:34.435" v="177" actId="20577"/>
          <ac:spMkLst>
            <pc:docMk/>
            <pc:sldMk cId="2387400521" sldId="401"/>
            <ac:spMk id="5" creationId="{39E70CB1-72FB-4AF4-9A96-0828EE6555F7}"/>
          </ac:spMkLst>
        </pc:spChg>
        <pc:graphicFrameChg chg="mod modGraphic">
          <ac:chgData name="siti mohtar" userId="fa34d19df649bcae" providerId="LiveId" clId="{41908CF3-4A75-4185-9F62-AF3610EFB8A9}" dt="2020-09-14T01:53:20.354" v="149" actId="20577"/>
          <ac:graphicFrameMkLst>
            <pc:docMk/>
            <pc:sldMk cId="2387400521" sldId="401"/>
            <ac:graphicFrameMk id="12" creationId="{D02B6E35-3C62-45C8-9D0B-97B2075FB86F}"/>
          </ac:graphicFrameMkLst>
        </pc:graphicFrame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2" dt="2020-09-14T09:49:24.639" idx="1">
    <p:pos x="10" y="10"/>
    <p:text/>
    <p:extLst>
      <p:ext uri="{C676402C-5697-4E1C-873F-D02D1690AC5C}">
        <p15:threadingInfo xmlns:p15="http://schemas.microsoft.com/office/powerpoint/2012/main" timeZoneBias="-4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FA540FFD-D755-4B75-8DCD-CDD201388655}" type="datetimeFigureOut">
              <a:rPr lang="en-US" smtClean="0"/>
              <a:t>9/17/2020</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3A742BFA-A7FC-46BC-9134-4B2D3A7F670D}" type="slidenum">
              <a:rPr lang="en-US" smtClean="0"/>
              <a:t>‹#›</a:t>
            </a:fld>
            <a:endParaRPr lang="en-US"/>
          </a:p>
        </p:txBody>
      </p:sp>
    </p:spTree>
    <p:extLst>
      <p:ext uri="{BB962C8B-B14F-4D97-AF65-F5344CB8AC3E}">
        <p14:creationId xmlns:p14="http://schemas.microsoft.com/office/powerpoint/2010/main" val="1781900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742BFA-A7FC-46BC-9134-4B2D3A7F670D}" type="slidenum">
              <a:rPr lang="en-US" smtClean="0"/>
              <a:t>4</a:t>
            </a:fld>
            <a:endParaRPr lang="en-US"/>
          </a:p>
        </p:txBody>
      </p:sp>
    </p:spTree>
    <p:extLst>
      <p:ext uri="{BB962C8B-B14F-4D97-AF65-F5344CB8AC3E}">
        <p14:creationId xmlns:p14="http://schemas.microsoft.com/office/powerpoint/2010/main" val="3722704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27</a:t>
            </a:fld>
            <a:endParaRPr lang="en-US"/>
          </a:p>
        </p:txBody>
      </p:sp>
    </p:spTree>
    <p:extLst>
      <p:ext uri="{BB962C8B-B14F-4D97-AF65-F5344CB8AC3E}">
        <p14:creationId xmlns:p14="http://schemas.microsoft.com/office/powerpoint/2010/main" val="1981023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28</a:t>
            </a:fld>
            <a:endParaRPr lang="en-US"/>
          </a:p>
        </p:txBody>
      </p:sp>
    </p:spTree>
    <p:extLst>
      <p:ext uri="{BB962C8B-B14F-4D97-AF65-F5344CB8AC3E}">
        <p14:creationId xmlns:p14="http://schemas.microsoft.com/office/powerpoint/2010/main" val="26947707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29</a:t>
            </a:fld>
            <a:endParaRPr lang="en-US"/>
          </a:p>
        </p:txBody>
      </p:sp>
    </p:spTree>
    <p:extLst>
      <p:ext uri="{BB962C8B-B14F-4D97-AF65-F5344CB8AC3E}">
        <p14:creationId xmlns:p14="http://schemas.microsoft.com/office/powerpoint/2010/main" val="1451929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30</a:t>
            </a:fld>
            <a:endParaRPr lang="en-US"/>
          </a:p>
        </p:txBody>
      </p:sp>
    </p:spTree>
    <p:extLst>
      <p:ext uri="{BB962C8B-B14F-4D97-AF65-F5344CB8AC3E}">
        <p14:creationId xmlns:p14="http://schemas.microsoft.com/office/powerpoint/2010/main" val="40622705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31</a:t>
            </a:fld>
            <a:endParaRPr lang="en-US"/>
          </a:p>
        </p:txBody>
      </p:sp>
    </p:spTree>
    <p:extLst>
      <p:ext uri="{BB962C8B-B14F-4D97-AF65-F5344CB8AC3E}">
        <p14:creationId xmlns:p14="http://schemas.microsoft.com/office/powerpoint/2010/main" val="2077555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32</a:t>
            </a:fld>
            <a:endParaRPr lang="en-US"/>
          </a:p>
        </p:txBody>
      </p:sp>
    </p:spTree>
    <p:extLst>
      <p:ext uri="{BB962C8B-B14F-4D97-AF65-F5344CB8AC3E}">
        <p14:creationId xmlns:p14="http://schemas.microsoft.com/office/powerpoint/2010/main" val="5036206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33</a:t>
            </a:fld>
            <a:endParaRPr lang="en-US"/>
          </a:p>
        </p:txBody>
      </p:sp>
    </p:spTree>
    <p:extLst>
      <p:ext uri="{BB962C8B-B14F-4D97-AF65-F5344CB8AC3E}">
        <p14:creationId xmlns:p14="http://schemas.microsoft.com/office/powerpoint/2010/main" val="40967349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34</a:t>
            </a:fld>
            <a:endParaRPr lang="en-US"/>
          </a:p>
        </p:txBody>
      </p:sp>
    </p:spTree>
    <p:extLst>
      <p:ext uri="{BB962C8B-B14F-4D97-AF65-F5344CB8AC3E}">
        <p14:creationId xmlns:p14="http://schemas.microsoft.com/office/powerpoint/2010/main" val="24106721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35</a:t>
            </a:fld>
            <a:endParaRPr lang="en-US"/>
          </a:p>
        </p:txBody>
      </p:sp>
    </p:spTree>
    <p:extLst>
      <p:ext uri="{BB962C8B-B14F-4D97-AF65-F5344CB8AC3E}">
        <p14:creationId xmlns:p14="http://schemas.microsoft.com/office/powerpoint/2010/main" val="23590789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limited evidence to show effectiveness in medium &amp; long term. </a:t>
            </a:r>
          </a:p>
          <a:p>
            <a:r>
              <a:rPr lang="en-US" dirty="0"/>
              <a:t>Not sustainable in evidence 59.</a:t>
            </a:r>
          </a:p>
        </p:txBody>
      </p:sp>
      <p:sp>
        <p:nvSpPr>
          <p:cNvPr id="4" name="Slide Number Placeholder 3"/>
          <p:cNvSpPr>
            <a:spLocks noGrp="1"/>
          </p:cNvSpPr>
          <p:nvPr>
            <p:ph type="sldNum" sz="quarter" idx="5"/>
          </p:nvPr>
        </p:nvSpPr>
        <p:spPr/>
        <p:txBody>
          <a:bodyPr/>
          <a:lstStyle/>
          <a:p>
            <a:fld id="{3A742BFA-A7FC-46BC-9134-4B2D3A7F670D}" type="slidenum">
              <a:rPr lang="en-US" smtClean="0"/>
              <a:t>43</a:t>
            </a:fld>
            <a:endParaRPr lang="en-US"/>
          </a:p>
        </p:txBody>
      </p:sp>
    </p:spTree>
    <p:extLst>
      <p:ext uri="{BB962C8B-B14F-4D97-AF65-F5344CB8AC3E}">
        <p14:creationId xmlns:p14="http://schemas.microsoft.com/office/powerpoint/2010/main" val="4177828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1. Psychodynamic (1856-1939) Sigmund Freud – Jung (1912),  Adler (1927), Freud (1936) and Erikson (1950). </a:t>
            </a:r>
          </a:p>
          <a:p>
            <a:r>
              <a:rPr lang="en-MY" dirty="0"/>
              <a:t>2. Behaviourism – Pavlov (1897), Skinner (1936) and Bandura (1971)</a:t>
            </a:r>
          </a:p>
          <a:p>
            <a:pPr marL="0" marR="0" lvl="0" indent="0" algn="l" defTabSz="914400" rtl="0" eaLnBrk="1" fontAlgn="auto" latinLnBrk="0" hangingPunct="1">
              <a:lnSpc>
                <a:spcPct val="100000"/>
              </a:lnSpc>
              <a:spcBef>
                <a:spcPts val="0"/>
              </a:spcBef>
              <a:spcAft>
                <a:spcPts val="0"/>
              </a:spcAft>
              <a:buClrTx/>
              <a:buSzTx/>
              <a:buFontTx/>
              <a:buNone/>
              <a:tabLst/>
              <a:defRPr/>
            </a:pPr>
            <a:r>
              <a:rPr lang="en-MY" dirty="0"/>
              <a:t>3. Humanistic (evolved in the 1960’s as a reaction to psychodynamic psychology and behaviourism) – e.g. Maslow – Hierarchical theory of human motivation, Rogers – person centred therapy</a:t>
            </a:r>
          </a:p>
          <a:p>
            <a:r>
              <a:rPr lang="en-MY" dirty="0"/>
              <a:t>4. Cognitive (popular in the 1970’s and 1980’s – response to behaviourism)</a:t>
            </a:r>
          </a:p>
          <a:p>
            <a:endParaRPr lang="en-MY" dirty="0"/>
          </a:p>
          <a:p>
            <a:r>
              <a:rPr lang="en-MY" dirty="0"/>
              <a:t>What is a wave? – with new research, new ways of working with clients are found. When one therapy is found limiting,  new ways of working provides a basis to emerging new therapies. </a:t>
            </a:r>
          </a:p>
          <a:p>
            <a:endParaRPr lang="en-MY" dirty="0"/>
          </a:p>
          <a:p>
            <a:r>
              <a:rPr lang="en-US" b="0" i="1" dirty="0">
                <a:solidFill>
                  <a:srgbClr val="722A88"/>
                </a:solidFill>
                <a:effectLst/>
                <a:latin typeface="museo-sans"/>
              </a:rPr>
              <a:t>When enough people begin to support and research a new way of approaching psychotherapy, then another movement of therapy arises, or what some call a ‘wave’.</a:t>
            </a:r>
            <a:endParaRPr lang="en-MY" b="0" i="1" dirty="0">
              <a:solidFill>
                <a:srgbClr val="722A88"/>
              </a:solidFill>
              <a:effectLst/>
              <a:latin typeface="museo-sans"/>
            </a:endParaRPr>
          </a:p>
          <a:p>
            <a:endParaRPr lang="en-US" b="0" i="0" dirty="0">
              <a:solidFill>
                <a:srgbClr val="333333"/>
              </a:solidFill>
              <a:effectLst/>
              <a:latin typeface="museo-sans"/>
            </a:endParaRPr>
          </a:p>
          <a:p>
            <a:r>
              <a:rPr lang="en-US" b="0" i="0" dirty="0">
                <a:solidFill>
                  <a:srgbClr val="333333"/>
                </a:solidFill>
                <a:effectLst/>
                <a:latin typeface="museo-sans"/>
              </a:rPr>
              <a:t>Waves, if they grow big enough to differentiate themselves entirely, can settle into being a new </a:t>
            </a:r>
            <a:r>
              <a:rPr lang="en-MY" b="0" i="0" u="none" strike="noStrike" dirty="0">
                <a:solidFill>
                  <a:srgbClr val="722A88"/>
                </a:solidFill>
                <a:effectLst/>
                <a:latin typeface="museo-sans"/>
              </a:rPr>
              <a:t>approach in psychotherapy. </a:t>
            </a:r>
            <a:endParaRPr lang="en-MY" dirty="0"/>
          </a:p>
          <a:p>
            <a:endParaRPr lang="en-MY" dirty="0"/>
          </a:p>
          <a:p>
            <a:r>
              <a:rPr lang="en-MY" dirty="0"/>
              <a:t>5. Third waves – “integrative therapy” going beyond just thoughts to a bigger picture. Focusses more on helping people be more at ease with themselves, rather than getting rid of something.  Focusses more on the “process” – </a:t>
            </a:r>
            <a:r>
              <a:rPr lang="en-MY" dirty="0" err="1"/>
              <a:t>e.g.what’s</a:t>
            </a:r>
            <a:r>
              <a:rPr lang="en-MY" dirty="0"/>
              <a:t> the process of being happy vs. reducing symptoms. </a:t>
            </a:r>
          </a:p>
        </p:txBody>
      </p:sp>
      <p:sp>
        <p:nvSpPr>
          <p:cNvPr id="4" name="Slide Number Placeholder 3"/>
          <p:cNvSpPr>
            <a:spLocks noGrp="1"/>
          </p:cNvSpPr>
          <p:nvPr>
            <p:ph type="sldNum" sz="quarter" idx="5"/>
          </p:nvPr>
        </p:nvSpPr>
        <p:spPr/>
        <p:txBody>
          <a:bodyPr/>
          <a:lstStyle/>
          <a:p>
            <a:fld id="{3A742BFA-A7FC-46BC-9134-4B2D3A7F670D}" type="slidenum">
              <a:rPr lang="en-US" smtClean="0"/>
              <a:t>7</a:t>
            </a:fld>
            <a:endParaRPr lang="en-US"/>
          </a:p>
        </p:txBody>
      </p:sp>
    </p:spTree>
    <p:extLst>
      <p:ext uri="{BB962C8B-B14F-4D97-AF65-F5344CB8AC3E}">
        <p14:creationId xmlns:p14="http://schemas.microsoft.com/office/powerpoint/2010/main" val="3423138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depression is precipitated by marital issues, marital therapy is useful in reducing marital distress. </a:t>
            </a:r>
          </a:p>
          <a:p>
            <a:r>
              <a:rPr lang="en-US" dirty="0"/>
              <a:t>Marital is therapy is comparable to individual therapy in </a:t>
            </a:r>
            <a:r>
              <a:rPr lang="en-US" dirty="0" err="1"/>
              <a:t>improvinf</a:t>
            </a:r>
            <a:r>
              <a:rPr lang="en-US" dirty="0"/>
              <a:t> depressive symptoms or reducing persistence of depression.</a:t>
            </a:r>
          </a:p>
        </p:txBody>
      </p:sp>
      <p:sp>
        <p:nvSpPr>
          <p:cNvPr id="4" name="Slide Number Placeholder 3"/>
          <p:cNvSpPr>
            <a:spLocks noGrp="1"/>
          </p:cNvSpPr>
          <p:nvPr>
            <p:ph type="sldNum" sz="quarter" idx="5"/>
          </p:nvPr>
        </p:nvSpPr>
        <p:spPr/>
        <p:txBody>
          <a:bodyPr/>
          <a:lstStyle/>
          <a:p>
            <a:fld id="{3A742BFA-A7FC-46BC-9134-4B2D3A7F670D}" type="slidenum">
              <a:rPr lang="en-US" smtClean="0"/>
              <a:t>45</a:t>
            </a:fld>
            <a:endParaRPr lang="en-US"/>
          </a:p>
        </p:txBody>
      </p:sp>
    </p:spTree>
    <p:extLst>
      <p:ext uri="{BB962C8B-B14F-4D97-AF65-F5344CB8AC3E}">
        <p14:creationId xmlns:p14="http://schemas.microsoft.com/office/powerpoint/2010/main" val="27706418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742BFA-A7FC-46BC-9134-4B2D3A7F670D}" type="slidenum">
              <a:rPr lang="en-US" smtClean="0"/>
              <a:t>46</a:t>
            </a:fld>
            <a:endParaRPr lang="en-US"/>
          </a:p>
        </p:txBody>
      </p:sp>
    </p:spTree>
    <p:extLst>
      <p:ext uri="{BB962C8B-B14F-4D97-AF65-F5344CB8AC3E}">
        <p14:creationId xmlns:p14="http://schemas.microsoft.com/office/powerpoint/2010/main" val="8420808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TAU (routine clinical management, assessments only, no treatment &amp; waiting-list control with unrestricted access to TAU)</a:t>
            </a:r>
            <a:endParaRPr lang="en-US" dirty="0"/>
          </a:p>
        </p:txBody>
      </p:sp>
      <p:sp>
        <p:nvSpPr>
          <p:cNvPr id="4" name="Slide Number Placeholder 3"/>
          <p:cNvSpPr>
            <a:spLocks noGrp="1"/>
          </p:cNvSpPr>
          <p:nvPr>
            <p:ph type="sldNum" sz="quarter" idx="5"/>
          </p:nvPr>
        </p:nvSpPr>
        <p:spPr/>
        <p:txBody>
          <a:bodyPr/>
          <a:lstStyle/>
          <a:p>
            <a:fld id="{3A742BFA-A7FC-46BC-9134-4B2D3A7F670D}" type="slidenum">
              <a:rPr lang="en-US" smtClean="0"/>
              <a:t>52</a:t>
            </a:fld>
            <a:endParaRPr lang="en-US"/>
          </a:p>
        </p:txBody>
      </p:sp>
    </p:spTree>
    <p:extLst>
      <p:ext uri="{BB962C8B-B14F-4D97-AF65-F5344CB8AC3E}">
        <p14:creationId xmlns:p14="http://schemas.microsoft.com/office/powerpoint/2010/main" val="8517124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742BFA-A7FC-46BC-9134-4B2D3A7F670D}" type="slidenum">
              <a:rPr lang="en-US" smtClean="0"/>
              <a:t>53</a:t>
            </a:fld>
            <a:endParaRPr lang="en-US"/>
          </a:p>
        </p:txBody>
      </p:sp>
    </p:spTree>
    <p:extLst>
      <p:ext uri="{BB962C8B-B14F-4D97-AF65-F5344CB8AC3E}">
        <p14:creationId xmlns:p14="http://schemas.microsoft.com/office/powerpoint/2010/main" val="870379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46. </a:t>
            </a:r>
            <a:r>
              <a:rPr lang="en-MY" dirty="0" err="1"/>
              <a:t>Karyotaki</a:t>
            </a:r>
            <a:r>
              <a:rPr lang="en-MY" dirty="0"/>
              <a:t> – A systematic of 23 RCTs </a:t>
            </a:r>
          </a:p>
          <a:p>
            <a:r>
              <a:rPr lang="en-MY" sz="1800" b="0" i="0" u="none" strike="noStrike" baseline="0" dirty="0">
                <a:solidFill>
                  <a:srgbClr val="000000"/>
                </a:solidFill>
                <a:latin typeface="MHICO F+ Adv O T 863180fb"/>
              </a:rPr>
              <a:t>47. </a:t>
            </a:r>
            <a:r>
              <a:rPr lang="en-MY" sz="1800" b="0" i="0" u="none" strike="noStrike" baseline="0" dirty="0" err="1">
                <a:solidFill>
                  <a:srgbClr val="000000"/>
                </a:solidFill>
                <a:latin typeface="MHICO F+ Adv O T 863180fb"/>
              </a:rPr>
              <a:t>Cuijpers</a:t>
            </a:r>
            <a:r>
              <a:rPr lang="en-MY" sz="1800" b="0" i="0" u="none" strike="noStrike" baseline="0" dirty="0">
                <a:solidFill>
                  <a:srgbClr val="000000"/>
                </a:solidFill>
                <a:latin typeface="MHICO F+ Adv O T 863180fb"/>
              </a:rPr>
              <a:t> 2014 – A</a:t>
            </a:r>
            <a:r>
              <a:rPr lang="en-US" sz="1800" b="0" i="0" u="none" strike="noStrike" baseline="0" dirty="0">
                <a:solidFill>
                  <a:srgbClr val="000000"/>
                </a:solidFill>
                <a:latin typeface="MHICO F+ Adv O T 863180fb"/>
              </a:rPr>
              <a:t> meta-analysis of 92 studies with 181 conditions (134 psychotherapy and 47control conditions) with 6937 patients</a:t>
            </a:r>
            <a:endParaRPr lang="en-MY" sz="1800" b="0" i="0" u="none" strike="noStrike" baseline="0" dirty="0">
              <a:solidFill>
                <a:srgbClr val="000000"/>
              </a:solidFill>
              <a:latin typeface="MHICO F+ Adv O T 863180fb"/>
            </a:endParaRPr>
          </a:p>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10</a:t>
            </a:fld>
            <a:endParaRPr lang="en-US"/>
          </a:p>
        </p:txBody>
      </p:sp>
    </p:spTree>
    <p:extLst>
      <p:ext uri="{BB962C8B-B14F-4D97-AF65-F5344CB8AC3E}">
        <p14:creationId xmlns:p14="http://schemas.microsoft.com/office/powerpoint/2010/main" val="937572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46. </a:t>
            </a:r>
            <a:r>
              <a:rPr lang="en-MY" dirty="0" err="1"/>
              <a:t>Karyotaki</a:t>
            </a:r>
            <a:r>
              <a:rPr lang="en-MY" dirty="0"/>
              <a:t> – A systematic of 23 RCTs - psychotherapies included - </a:t>
            </a:r>
            <a:r>
              <a:rPr lang="en-MY" sz="1800" b="0" i="0" u="none" strike="noStrike" baseline="0" dirty="0">
                <a:solidFill>
                  <a:srgbClr val="000000"/>
                </a:solidFill>
                <a:latin typeface="MHICO F+ Adv O T 863180fb"/>
              </a:rPr>
              <a:t>CBT, IPT, PST, psychodynamic and social skills training. </a:t>
            </a:r>
          </a:p>
          <a:p>
            <a:r>
              <a:rPr lang="en-MY" sz="1800" b="0" i="0" u="none" strike="noStrike" baseline="0" dirty="0">
                <a:solidFill>
                  <a:srgbClr val="000000"/>
                </a:solidFill>
                <a:latin typeface="MHICO F+ Adv O T 863180fb"/>
              </a:rPr>
              <a:t>47. </a:t>
            </a:r>
            <a:r>
              <a:rPr lang="en-MY" sz="1800" b="0" i="0" u="none" strike="noStrike" baseline="0" dirty="0" err="1">
                <a:solidFill>
                  <a:srgbClr val="000000"/>
                </a:solidFill>
                <a:latin typeface="MHICO F+ Adv O T 863180fb"/>
              </a:rPr>
              <a:t>Cuijpers</a:t>
            </a:r>
            <a:r>
              <a:rPr lang="en-MY" sz="1800" b="0" i="0" u="none" strike="noStrike" baseline="0" dirty="0">
                <a:solidFill>
                  <a:srgbClr val="000000"/>
                </a:solidFill>
                <a:latin typeface="MHICO F+ Adv O T 863180fb"/>
              </a:rPr>
              <a:t> 2014 </a:t>
            </a:r>
          </a:p>
          <a:p>
            <a:r>
              <a:rPr lang="en-MY" sz="1800" b="0" i="0" u="none" strike="noStrike" baseline="0" dirty="0">
                <a:solidFill>
                  <a:srgbClr val="000000"/>
                </a:solidFill>
                <a:latin typeface="MHICO F+ Adv O T 863180fb"/>
              </a:rPr>
              <a:t>45. Meta-analyses (IPT, BA, CBT, PST, Psychodynamic, social skills therapy and supportive counselling) – robust effect for CBT, PST and PST</a:t>
            </a:r>
          </a:p>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11</a:t>
            </a:fld>
            <a:endParaRPr lang="en-US"/>
          </a:p>
        </p:txBody>
      </p:sp>
    </p:spTree>
    <p:extLst>
      <p:ext uri="{BB962C8B-B14F-4D97-AF65-F5344CB8AC3E}">
        <p14:creationId xmlns:p14="http://schemas.microsoft.com/office/powerpoint/2010/main" val="29120859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13</a:t>
            </a:fld>
            <a:endParaRPr lang="en-US"/>
          </a:p>
        </p:txBody>
      </p:sp>
    </p:spTree>
    <p:extLst>
      <p:ext uri="{BB962C8B-B14F-4D97-AF65-F5344CB8AC3E}">
        <p14:creationId xmlns:p14="http://schemas.microsoft.com/office/powerpoint/2010/main" val="2604511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48. TAU – depressed patients managed in primary care (may take anti depressant as being managed in primary care)</a:t>
            </a:r>
          </a:p>
          <a:p>
            <a:r>
              <a:rPr lang="en-MY" dirty="0"/>
              <a:t>Favour individual short term (1 week) but in the long run (short term less than 3 months and more than three months – medium to long term.</a:t>
            </a:r>
          </a:p>
        </p:txBody>
      </p:sp>
      <p:sp>
        <p:nvSpPr>
          <p:cNvPr id="4" name="Slide Number Placeholder 3"/>
          <p:cNvSpPr>
            <a:spLocks noGrp="1"/>
          </p:cNvSpPr>
          <p:nvPr>
            <p:ph type="sldNum" sz="quarter" idx="5"/>
          </p:nvPr>
        </p:nvSpPr>
        <p:spPr/>
        <p:txBody>
          <a:bodyPr/>
          <a:lstStyle/>
          <a:p>
            <a:fld id="{3A742BFA-A7FC-46BC-9134-4B2D3A7F670D}" type="slidenum">
              <a:rPr lang="en-US" smtClean="0"/>
              <a:t>14</a:t>
            </a:fld>
            <a:endParaRPr lang="en-US"/>
          </a:p>
        </p:txBody>
      </p:sp>
    </p:spTree>
    <p:extLst>
      <p:ext uri="{BB962C8B-B14F-4D97-AF65-F5344CB8AC3E}">
        <p14:creationId xmlns:p14="http://schemas.microsoft.com/office/powerpoint/2010/main" val="2564690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18</a:t>
            </a:fld>
            <a:endParaRPr lang="en-US"/>
          </a:p>
        </p:txBody>
      </p:sp>
    </p:spTree>
    <p:extLst>
      <p:ext uri="{BB962C8B-B14F-4D97-AF65-F5344CB8AC3E}">
        <p14:creationId xmlns:p14="http://schemas.microsoft.com/office/powerpoint/2010/main" val="2355823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25</a:t>
            </a:fld>
            <a:endParaRPr lang="en-US"/>
          </a:p>
        </p:txBody>
      </p:sp>
    </p:spTree>
    <p:extLst>
      <p:ext uri="{BB962C8B-B14F-4D97-AF65-F5344CB8AC3E}">
        <p14:creationId xmlns:p14="http://schemas.microsoft.com/office/powerpoint/2010/main" val="91948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A742BFA-A7FC-46BC-9134-4B2D3A7F670D}" type="slidenum">
              <a:rPr lang="en-US" smtClean="0"/>
              <a:t>26</a:t>
            </a:fld>
            <a:endParaRPr lang="en-US"/>
          </a:p>
        </p:txBody>
      </p:sp>
    </p:spTree>
    <p:extLst>
      <p:ext uri="{BB962C8B-B14F-4D97-AF65-F5344CB8AC3E}">
        <p14:creationId xmlns:p14="http://schemas.microsoft.com/office/powerpoint/2010/main" val="2793163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95F56-DDEF-4F2E-9655-675A73EEA7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D21329-94E2-4A91-87E9-FB9279E5AE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D5A56D-F96B-4B5D-8977-B6495EB44650}"/>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5" name="Footer Placeholder 4">
            <a:extLst>
              <a:ext uri="{FF2B5EF4-FFF2-40B4-BE49-F238E27FC236}">
                <a16:creationId xmlns:a16="http://schemas.microsoft.com/office/drawing/2014/main" id="{1D840358-369B-4219-803B-A6AC015AD2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1732C-4ED9-46D0-A008-41B0E0C6164C}"/>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2607211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40474-32B6-4E66-83E0-0139D47863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6CA4182-AFD4-4752-ABA9-F151E4D4850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8160CB-3890-4106-99AC-0F505E398F81}"/>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5" name="Footer Placeholder 4">
            <a:extLst>
              <a:ext uri="{FF2B5EF4-FFF2-40B4-BE49-F238E27FC236}">
                <a16:creationId xmlns:a16="http://schemas.microsoft.com/office/drawing/2014/main" id="{CB5E75DF-DF11-4DDE-8FF9-1C74234564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EE1DA7-EE58-4CFC-B7C4-A68AF5DAD449}"/>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1075970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199A0F-4265-4F55-9DE2-16DD0AAFE7E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0BD162A-941E-43B8-986D-CB129EA56C1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D85D19-CC6A-4F44-9CBE-B5538FFD1149}"/>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5" name="Footer Placeholder 4">
            <a:extLst>
              <a:ext uri="{FF2B5EF4-FFF2-40B4-BE49-F238E27FC236}">
                <a16:creationId xmlns:a16="http://schemas.microsoft.com/office/drawing/2014/main" id="{2DF8DD1B-5001-4321-AD42-D0A9A95FFB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2BEB38-84D8-4DCD-AD2A-774D018687F4}"/>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100799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B7790-4236-406D-BAD1-069D26B770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C4529A-6FB3-4418-AC75-1F17D4E112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4D91AA-EF87-445B-AE13-D12C0654A289}"/>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5" name="Footer Placeholder 4">
            <a:extLst>
              <a:ext uri="{FF2B5EF4-FFF2-40B4-BE49-F238E27FC236}">
                <a16:creationId xmlns:a16="http://schemas.microsoft.com/office/drawing/2014/main" id="{5A234062-23AB-4397-BDAE-1E26451F8C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968958-C415-4D4C-AAA6-BB86B7BA0456}"/>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3944673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750E0-D1EA-4697-BF00-69E55AF45F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1B1BDE3-930C-431C-9D5D-F2441ECFCD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0CABE20-5AA7-40C7-B8B8-41033C341EDA}"/>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5" name="Footer Placeholder 4">
            <a:extLst>
              <a:ext uri="{FF2B5EF4-FFF2-40B4-BE49-F238E27FC236}">
                <a16:creationId xmlns:a16="http://schemas.microsoft.com/office/drawing/2014/main" id="{18DD5146-8AFC-4E6E-BC12-B9FB21CEAD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9AD4AD-703F-40DD-BF08-51B6BD9737C9}"/>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3694411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3EAB-483B-403A-A4D9-10A82F6554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8CAD1F-5E74-4CA7-9D88-C186FC7744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7B0D4D5-7559-4F4C-BB60-9EE8F59C75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9D7E097-FEB3-4C61-8EE8-5943E722E5C8}"/>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6" name="Footer Placeholder 5">
            <a:extLst>
              <a:ext uri="{FF2B5EF4-FFF2-40B4-BE49-F238E27FC236}">
                <a16:creationId xmlns:a16="http://schemas.microsoft.com/office/drawing/2014/main" id="{2EA46E74-A6AB-40B7-B36D-E9DD167110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FC7BCA-1744-4707-92DB-A4D278B8EE45}"/>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2932469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89227-D67B-43DF-A168-A59F02D11CC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5C78E8F-9660-469E-B8FD-2E62127009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EF76FC-BDFB-4F4D-9B58-8D9B3E536D7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2F2CDAA-415F-4117-A53E-8C4C62DD49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C202893-06AA-4B59-8D8C-B10F9C92C42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2135D8-0C0B-4F7B-AF7A-83D02518495B}"/>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8" name="Footer Placeholder 7">
            <a:extLst>
              <a:ext uri="{FF2B5EF4-FFF2-40B4-BE49-F238E27FC236}">
                <a16:creationId xmlns:a16="http://schemas.microsoft.com/office/drawing/2014/main" id="{C9FD7EF3-48BA-4506-BD40-E1C72EA8943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FF5B4DD-A76D-44A4-A64A-775D224ACF06}"/>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933033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85A2C-3D46-4F2B-873E-530AE60C754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A34107-F330-45E6-ABB3-10106EC52666}"/>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4" name="Footer Placeholder 3">
            <a:extLst>
              <a:ext uri="{FF2B5EF4-FFF2-40B4-BE49-F238E27FC236}">
                <a16:creationId xmlns:a16="http://schemas.microsoft.com/office/drawing/2014/main" id="{7A14CD45-407B-417D-AD9D-3B19D28CDF0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060AE6B-54B3-407D-AB50-E0D70AE9316B}"/>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3348226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00798B-EE25-4E64-B136-0B6F5C6A5911}"/>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3" name="Footer Placeholder 2">
            <a:extLst>
              <a:ext uri="{FF2B5EF4-FFF2-40B4-BE49-F238E27FC236}">
                <a16:creationId xmlns:a16="http://schemas.microsoft.com/office/drawing/2014/main" id="{71EB5595-B10A-4D7A-9855-2F70CAA724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785DC7-AC60-4A81-9CAD-820F38FE9BB0}"/>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3767910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60AE2-6384-4C1A-80B4-C01CEB8A6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DEC070C-72F6-4327-8A5E-D28FC85195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D1DC483-7C4A-473C-936B-F9D9D88903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97B129-6C06-41D3-8FD0-9291DED73C66}"/>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6" name="Footer Placeholder 5">
            <a:extLst>
              <a:ext uri="{FF2B5EF4-FFF2-40B4-BE49-F238E27FC236}">
                <a16:creationId xmlns:a16="http://schemas.microsoft.com/office/drawing/2014/main" id="{4B12D01C-0242-4732-B2E1-DC66E1D0C5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B1972A-790E-4514-AC45-D7FDE7BE1D2B}"/>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239614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B5E86-0F85-4EFD-9471-BD5E273C8D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21E0821-8796-4545-AFA2-E7EFB14B1A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DBF0797-1D23-4CE9-B5E2-070D58F0A9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AE9055-7176-45BC-82EF-88858E17D037}"/>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6" name="Footer Placeholder 5">
            <a:extLst>
              <a:ext uri="{FF2B5EF4-FFF2-40B4-BE49-F238E27FC236}">
                <a16:creationId xmlns:a16="http://schemas.microsoft.com/office/drawing/2014/main" id="{6AFF1184-07B0-45A4-89B6-23B72926A8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FCA33A-EC0E-4DBC-A275-048105D81A0C}"/>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1402577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2BF0B1-4B5C-4650-8AA7-96AF217713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4758592-97A2-4952-9939-44B4783E83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083050-CB70-4DAE-8F82-10824CD8CE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B2B94F-BF78-4D5A-B577-13D63EF8FFF6}" type="datetimeFigureOut">
              <a:rPr lang="en-US" smtClean="0"/>
              <a:t>9/17/2020</a:t>
            </a:fld>
            <a:endParaRPr lang="en-US"/>
          </a:p>
        </p:txBody>
      </p:sp>
      <p:sp>
        <p:nvSpPr>
          <p:cNvPr id="5" name="Footer Placeholder 4">
            <a:extLst>
              <a:ext uri="{FF2B5EF4-FFF2-40B4-BE49-F238E27FC236}">
                <a16:creationId xmlns:a16="http://schemas.microsoft.com/office/drawing/2014/main" id="{E7968F42-DDBE-4E6F-A32C-93371D2DFC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15EB58B-BFC8-49C2-8A5E-D4CFB8944D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0F981-1617-4BAE-B960-922900A90ED0}" type="slidenum">
              <a:rPr lang="en-US" smtClean="0"/>
              <a:t>‹#›</a:t>
            </a:fld>
            <a:endParaRPr lang="en-US"/>
          </a:p>
        </p:txBody>
      </p:sp>
    </p:spTree>
    <p:extLst>
      <p:ext uri="{BB962C8B-B14F-4D97-AF65-F5344CB8AC3E}">
        <p14:creationId xmlns:p14="http://schemas.microsoft.com/office/powerpoint/2010/main" val="22220199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png"/><Relationship Id="rId1" Type="http://schemas.openxmlformats.org/officeDocument/2006/relationships/slideLayout" Target="../slideLayouts/slideLayout2.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png"/><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png"/><Relationship Id="rId1" Type="http://schemas.openxmlformats.org/officeDocument/2006/relationships/slideLayout" Target="../slideLayouts/slideLayout2.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1.wdp"/></Relationships>
</file>

<file path=ppt/slides/_rels/slide4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microsoft.com/office/2007/relationships/hdphoto" Target="../media/hdphoto1.wdp"/></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1.png"/><Relationship Id="rId4" Type="http://schemas.microsoft.com/office/2007/relationships/hdphoto" Target="../media/hdphoto1.wdp"/></Relationships>
</file>

<file path=ppt/slides/_rels/slide4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4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1.wdp"/></Relationships>
</file>

<file path=ppt/slides/_rels/slide5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microsoft.com/office/2007/relationships/hdphoto" Target="../media/hdphoto1.wdp"/></Relationships>
</file>

<file path=ppt/slides/_rels/slide5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microsoft.com/office/2007/relationships/hdphoto" Target="../media/hdphoto1.wdp"/><Relationship Id="rId7"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2EF939D-0C4F-42BC-AB00-926554E4B1BC}"/>
              </a:ext>
            </a:extLst>
          </p:cNvPr>
          <p:cNvSpPr>
            <a:spLocks noGrp="1"/>
          </p:cNvSpPr>
          <p:nvPr>
            <p:ph type="subTitle" idx="1"/>
          </p:nvPr>
        </p:nvSpPr>
        <p:spPr>
          <a:xfrm>
            <a:off x="-395127" y="2711287"/>
            <a:ext cx="9144000" cy="1655762"/>
          </a:xfrm>
        </p:spPr>
        <p:txBody>
          <a:bodyPr/>
          <a:lstStyle/>
          <a:p>
            <a:r>
              <a:rPr lang="en-US" sz="4400" b="1" dirty="0"/>
              <a:t>Psychotherapy in the </a:t>
            </a:r>
          </a:p>
          <a:p>
            <a:pPr>
              <a:lnSpc>
                <a:spcPct val="100000"/>
              </a:lnSpc>
              <a:spcBef>
                <a:spcPts val="0"/>
              </a:spcBef>
            </a:pPr>
            <a:r>
              <a:rPr lang="en-US" sz="4400" b="1" dirty="0"/>
              <a:t>Treatment of MDD</a:t>
            </a:r>
          </a:p>
          <a:p>
            <a:endParaRPr lang="en-US" dirty="0"/>
          </a:p>
        </p:txBody>
      </p:sp>
      <p:sp>
        <p:nvSpPr>
          <p:cNvPr id="6" name="Flowchart: Manual Input 5">
            <a:extLst>
              <a:ext uri="{FF2B5EF4-FFF2-40B4-BE49-F238E27FC236}">
                <a16:creationId xmlns:a16="http://schemas.microsoft.com/office/drawing/2014/main" id="{3681B469-9E18-404A-AABC-BBB9F8F463CC}"/>
              </a:ext>
            </a:extLst>
          </p:cNvPr>
          <p:cNvSpPr/>
          <p:nvPr/>
        </p:nvSpPr>
        <p:spPr>
          <a:xfrm rot="5400000" flipH="1">
            <a:off x="1613340" y="-1613338"/>
            <a:ext cx="2490951" cy="5717628"/>
          </a:xfrm>
          <a:prstGeom prst="flowChartManualInpu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0F159E4D-DE5A-4153-98BF-26412B7FA4F9}"/>
              </a:ext>
            </a:extLst>
          </p:cNvPr>
          <p:cNvSpPr txBox="1"/>
          <p:nvPr/>
        </p:nvSpPr>
        <p:spPr>
          <a:xfrm>
            <a:off x="-84084" y="254060"/>
            <a:ext cx="5202621" cy="206210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Training of Core Trainers </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CPG Management of </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Major Depressive Disorder</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(Second Edition) </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Flowchart: Manual Input 8">
            <a:extLst>
              <a:ext uri="{FF2B5EF4-FFF2-40B4-BE49-F238E27FC236}">
                <a16:creationId xmlns:a16="http://schemas.microsoft.com/office/drawing/2014/main" id="{04564EC3-7995-4AEB-B812-36062193C5D9}"/>
              </a:ext>
            </a:extLst>
          </p:cNvPr>
          <p:cNvSpPr/>
          <p:nvPr/>
        </p:nvSpPr>
        <p:spPr>
          <a:xfrm rot="16200000" flipH="1">
            <a:off x="8936421" y="3602422"/>
            <a:ext cx="541284" cy="5969873"/>
          </a:xfrm>
          <a:prstGeom prst="flowChartManualInpu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Flowchart: Manual Input 9">
            <a:extLst>
              <a:ext uri="{FF2B5EF4-FFF2-40B4-BE49-F238E27FC236}">
                <a16:creationId xmlns:a16="http://schemas.microsoft.com/office/drawing/2014/main" id="{84BD448B-6932-4A33-989F-5B2E140D7A1B}"/>
              </a:ext>
            </a:extLst>
          </p:cNvPr>
          <p:cNvSpPr/>
          <p:nvPr/>
        </p:nvSpPr>
        <p:spPr>
          <a:xfrm rot="5400000" flipH="1">
            <a:off x="3214237" y="3102476"/>
            <a:ext cx="541286" cy="6969759"/>
          </a:xfrm>
          <a:prstGeom prst="flowChartManualIn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7030014C-D588-4FA3-9937-F9F11D1A91BB}"/>
              </a:ext>
            </a:extLst>
          </p:cNvPr>
          <p:cNvPicPr>
            <a:picLocks noChangeAspect="1"/>
          </p:cNvPicPr>
          <p:nvPr/>
        </p:nvPicPr>
        <p:blipFill>
          <a:blip r:embed="rId2"/>
          <a:stretch>
            <a:fillRect/>
          </a:stretch>
        </p:blipFill>
        <p:spPr>
          <a:xfrm>
            <a:off x="8438643" y="759794"/>
            <a:ext cx="3308770" cy="4870559"/>
          </a:xfrm>
          <a:prstGeom prst="rect">
            <a:avLst/>
          </a:prstGeom>
        </p:spPr>
      </p:pic>
      <p:sp>
        <p:nvSpPr>
          <p:cNvPr id="12" name="TextBox 11">
            <a:extLst>
              <a:ext uri="{FF2B5EF4-FFF2-40B4-BE49-F238E27FC236}">
                <a16:creationId xmlns:a16="http://schemas.microsoft.com/office/drawing/2014/main" id="{F62746EF-DB2C-42D3-A4D4-B10E3DFD786D}"/>
              </a:ext>
            </a:extLst>
          </p:cNvPr>
          <p:cNvSpPr txBox="1"/>
          <p:nvPr/>
        </p:nvSpPr>
        <p:spPr>
          <a:xfrm>
            <a:off x="444587" y="4275426"/>
            <a:ext cx="7251195" cy="1815882"/>
          </a:xfrm>
          <a:prstGeom prst="rect">
            <a:avLst/>
          </a:prstGeom>
          <a:noFill/>
        </p:spPr>
        <p:txBody>
          <a:bodyPr wrap="square" rtlCol="0">
            <a:spAutoFit/>
          </a:bodyPr>
          <a:lstStyle/>
          <a:p>
            <a:pPr lvl="0" algn="ctr">
              <a:defRPr/>
            </a:pPr>
            <a:r>
              <a:rPr lang="pt-BR" sz="4000" b="1" dirty="0">
                <a:solidFill>
                  <a:prstClr val="black"/>
                </a:solidFill>
              </a:rPr>
              <a:t>Ms. Aida Farhana Suhaimi</a:t>
            </a:r>
          </a:p>
          <a:p>
            <a:pPr lvl="0" algn="ctr">
              <a:defRPr/>
            </a:pPr>
            <a:r>
              <a:rPr lang="pt-BR" sz="3600" dirty="0">
                <a:solidFill>
                  <a:prstClr val="black"/>
                </a:solidFill>
              </a:rPr>
              <a:t>Clinical Psychologist </a:t>
            </a:r>
          </a:p>
          <a:p>
            <a:pPr lvl="0" algn="ctr">
              <a:defRPr/>
            </a:pPr>
            <a:r>
              <a:rPr lang="pt-BR" sz="3600" dirty="0">
                <a:solidFill>
                  <a:prstClr val="black"/>
                </a:solidFill>
              </a:rPr>
              <a:t>Hospital Putrajaya, Putrajaya </a:t>
            </a:r>
          </a:p>
        </p:txBody>
      </p:sp>
    </p:spTree>
    <p:extLst>
      <p:ext uri="{BB962C8B-B14F-4D97-AF65-F5344CB8AC3E}">
        <p14:creationId xmlns:p14="http://schemas.microsoft.com/office/powerpoint/2010/main" val="3826437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Psychotherapy </a:t>
            </a:r>
            <a:br>
              <a:rPr lang="en-US" b="1" dirty="0"/>
            </a:br>
            <a:r>
              <a:rPr lang="en-US" b="1" dirty="0"/>
              <a:t>Acute Phase -  Mild To Moderate</a:t>
            </a:r>
            <a:r>
              <a:rPr lang="en-US" b="1" baseline="-25000" dirty="0"/>
              <a:t>1</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12" name="Table 11">
            <a:extLst>
              <a:ext uri="{FF2B5EF4-FFF2-40B4-BE49-F238E27FC236}">
                <a16:creationId xmlns:a16="http://schemas.microsoft.com/office/drawing/2014/main" id="{D02B6E35-3C62-45C8-9D0B-97B2075FB86F}"/>
              </a:ext>
            </a:extLst>
          </p:cNvPr>
          <p:cNvGraphicFramePr>
            <a:graphicFrameLocks noGrp="1"/>
          </p:cNvGraphicFramePr>
          <p:nvPr>
            <p:extLst>
              <p:ext uri="{D42A27DB-BD31-4B8C-83A1-F6EECF244321}">
                <p14:modId xmlns:p14="http://schemas.microsoft.com/office/powerpoint/2010/main" val="1456263572"/>
              </p:ext>
            </p:extLst>
          </p:nvPr>
        </p:nvGraphicFramePr>
        <p:xfrm>
          <a:off x="273050" y="1938010"/>
          <a:ext cx="11645899" cy="3718560"/>
        </p:xfrm>
        <a:graphic>
          <a:graphicData uri="http://schemas.openxmlformats.org/drawingml/2006/table">
            <a:tbl>
              <a:tblPr firstRow="1" bandRow="1">
                <a:tableStyleId>{5C22544A-7EE6-4342-B048-85BDC9FD1C3A}</a:tableStyleId>
              </a:tblPr>
              <a:tblGrid>
                <a:gridCol w="4565554">
                  <a:extLst>
                    <a:ext uri="{9D8B030D-6E8A-4147-A177-3AD203B41FA5}">
                      <a16:colId xmlns:a16="http://schemas.microsoft.com/office/drawing/2014/main" val="20000"/>
                    </a:ext>
                  </a:extLst>
                </a:gridCol>
                <a:gridCol w="2456597">
                  <a:extLst>
                    <a:ext uri="{9D8B030D-6E8A-4147-A177-3AD203B41FA5}">
                      <a16:colId xmlns:a16="http://schemas.microsoft.com/office/drawing/2014/main" val="20001"/>
                    </a:ext>
                  </a:extLst>
                </a:gridCol>
                <a:gridCol w="4623748">
                  <a:extLst>
                    <a:ext uri="{9D8B030D-6E8A-4147-A177-3AD203B41FA5}">
                      <a16:colId xmlns:a16="http://schemas.microsoft.com/office/drawing/2014/main" val="20002"/>
                    </a:ext>
                  </a:extLst>
                </a:gridCol>
              </a:tblGrid>
              <a:tr h="370840">
                <a:tc>
                  <a:txBody>
                    <a:bodyPr/>
                    <a:lstStyle/>
                    <a:p>
                      <a:r>
                        <a:rPr lang="en-US" sz="2000" dirty="0"/>
                        <a:t>Systematic Review &amp; Meta-analyses</a:t>
                      </a:r>
                    </a:p>
                  </a:txBody>
                  <a:tcPr/>
                </a:tc>
                <a:tc>
                  <a:txBody>
                    <a:bodyPr/>
                    <a:lstStyle/>
                    <a:p>
                      <a:r>
                        <a:rPr lang="en-US" sz="2000" dirty="0"/>
                        <a:t>Results</a:t>
                      </a:r>
                    </a:p>
                  </a:txBody>
                  <a:tcPr/>
                </a:tc>
                <a:tc>
                  <a:txBody>
                    <a:bodyPr/>
                    <a:lstStyle/>
                    <a:p>
                      <a:r>
                        <a:rPr lang="en-US" sz="2000" dirty="0"/>
                        <a:t>Reduction in depressive symptoms</a:t>
                      </a:r>
                    </a:p>
                  </a:txBody>
                  <a:tcPr/>
                </a:tc>
                <a:extLst>
                  <a:ext uri="{0D108BD9-81ED-4DB2-BD59-A6C34878D82A}">
                    <a16:rowId xmlns:a16="http://schemas.microsoft.com/office/drawing/2014/main" val="10000"/>
                  </a:ext>
                </a:extLst>
              </a:tr>
              <a:tr h="370840">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a:t>Combination</a:t>
                      </a:r>
                      <a:r>
                        <a:rPr lang="en-US" sz="2000" dirty="0"/>
                        <a:t> (Psychotherapy &amp;</a:t>
                      </a:r>
                      <a:r>
                        <a:rPr lang="en-US" sz="2000" baseline="0" dirty="0"/>
                        <a:t> antidepressants) </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70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b="0" baseline="0" dirty="0"/>
                        <a:t>vs. Psychotherapy alone </a:t>
                      </a:r>
                      <a:r>
                        <a:rPr lang="en-US" sz="2000" baseline="30000" dirty="0"/>
                        <a:t>46, level I</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2000" i="1" dirty="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i="1" dirty="0"/>
                        <a:t>(BA, CBT,  IPT, PST, Psychodynamic, social skills training and supportive counseling)</a:t>
                      </a:r>
                      <a:endParaRPr lang="en-US" sz="2000" b="0" i="1" baseline="0" dirty="0"/>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2000" b="0" baseline="0" dirty="0"/>
                    </a:p>
                  </a:txBody>
                  <a:tcPr>
                    <a:solidFill>
                      <a:schemeClr val="accent4">
                        <a:lumMod val="40000"/>
                        <a:lumOff val="60000"/>
                      </a:schemeClr>
                    </a:solidFill>
                  </a:tcPr>
                </a:tc>
                <a:tc>
                  <a:txBody>
                    <a:bodyPr/>
                    <a:lstStyle/>
                    <a:p>
                      <a:r>
                        <a:rPr lang="en-US" sz="2000" dirty="0"/>
                        <a:t>NS difference</a:t>
                      </a:r>
                    </a:p>
                  </a:txBody>
                  <a:tcPr>
                    <a:solidFill>
                      <a:schemeClr val="accent4">
                        <a:lumMod val="40000"/>
                        <a:lumOff val="60000"/>
                      </a:schemeClr>
                    </a:solidFill>
                  </a:tcPr>
                </a:tc>
                <a:tc>
                  <a:txBody>
                    <a:bodyPr/>
                    <a:lstStyle/>
                    <a:p>
                      <a:pPr marL="285750" indent="-285750">
                        <a:buFont typeface="Arial" panose="020B0604020202020204" pitchFamily="34" charset="0"/>
                        <a:buChar char="•"/>
                      </a:pPr>
                      <a:r>
                        <a:rPr lang="en-US" sz="2000" dirty="0"/>
                        <a:t>6 months &amp;  ≥1 year</a:t>
                      </a:r>
                    </a:p>
                  </a:txBody>
                  <a:tcPr>
                    <a:solidFill>
                      <a:schemeClr val="accent4">
                        <a:lumMod val="40000"/>
                        <a:lumOff val="60000"/>
                      </a:schemeClr>
                    </a:solidFill>
                  </a:tcPr>
                </a:tc>
                <a:extLst>
                  <a:ext uri="{0D108BD9-81ED-4DB2-BD59-A6C34878D82A}">
                    <a16:rowId xmlns:a16="http://schemas.microsoft.com/office/drawing/2014/main" val="10002"/>
                  </a:ext>
                </a:extLst>
              </a:tr>
              <a:tr h="370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dirty="0"/>
                        <a:t>vs.</a:t>
                      </a:r>
                      <a:r>
                        <a:rPr lang="en-US" sz="2000" baseline="0" dirty="0"/>
                        <a:t> antidepressant alone </a:t>
                      </a:r>
                      <a:r>
                        <a:rPr lang="en-US" sz="2000" baseline="30000" dirty="0"/>
                        <a:t>46, level I</a:t>
                      </a:r>
                      <a:endParaRPr lang="en-US" sz="2000" dirty="0"/>
                    </a:p>
                  </a:txBody>
                  <a:tcPr>
                    <a:solidFill>
                      <a:schemeClr val="accent2">
                        <a:lumMod val="40000"/>
                        <a:lumOff val="60000"/>
                      </a:schemeClr>
                    </a:solidFill>
                  </a:tcPr>
                </a:tc>
                <a:tc>
                  <a:txBody>
                    <a:bodyPr/>
                    <a:lstStyle/>
                    <a:p>
                      <a:r>
                        <a:rPr lang="en-US" sz="2000" dirty="0" err="1"/>
                        <a:t>Favour</a:t>
                      </a:r>
                      <a:r>
                        <a:rPr lang="en-US" sz="2000" dirty="0"/>
                        <a:t> combination</a:t>
                      </a:r>
                    </a:p>
                  </a:txBody>
                  <a:tcPr>
                    <a:solidFill>
                      <a:schemeClr val="accent2">
                        <a:lumMod val="40000"/>
                        <a:lumOff val="60000"/>
                      </a:schemeClr>
                    </a:solidFill>
                  </a:tcPr>
                </a:tc>
                <a:tc>
                  <a:txBody>
                    <a:bodyPr/>
                    <a:lstStyle/>
                    <a:p>
                      <a:pPr marL="342900" indent="-342900">
                        <a:buFont typeface="Arial" panose="020B0604020202020204" pitchFamily="34" charset="0"/>
                        <a:buChar char="•"/>
                      </a:pPr>
                      <a:r>
                        <a:rPr lang="en-US" sz="2000" b="0" i="0" u="none" strike="noStrike" kern="1200" baseline="0" dirty="0">
                          <a:solidFill>
                            <a:schemeClr val="dk1"/>
                          </a:solidFill>
                          <a:latin typeface="+mn-lt"/>
                          <a:ea typeface="+mn-ea"/>
                          <a:cs typeface="+mn-cs"/>
                        </a:rPr>
                        <a:t>≥6 months (OR=2.93, 95% CI 2.15 to 3.99)</a:t>
                      </a:r>
                    </a:p>
                    <a:p>
                      <a:pPr marL="342900" indent="-342900">
                        <a:buFont typeface="Arial" panose="020B0604020202020204" pitchFamily="34" charset="0"/>
                        <a:buChar char="•"/>
                      </a:pPr>
                      <a:r>
                        <a:rPr lang="en-US" sz="2000" b="0" i="0" u="none" strike="noStrike" kern="1200" baseline="0" dirty="0">
                          <a:solidFill>
                            <a:schemeClr val="dk1"/>
                          </a:solidFill>
                          <a:latin typeface="+mn-lt"/>
                          <a:ea typeface="+mn-ea"/>
                          <a:cs typeface="+mn-cs"/>
                        </a:rPr>
                        <a:t>&gt;1 year (OR=2.23, 95% CI 1.43 to 3.41)</a:t>
                      </a:r>
                      <a:endParaRPr lang="en-US" sz="2000" dirty="0"/>
                    </a:p>
                  </a:txBody>
                  <a:tcPr>
                    <a:solidFill>
                      <a:schemeClr val="accent2">
                        <a:lumMod val="40000"/>
                        <a:lumOff val="60000"/>
                      </a:schemeClr>
                    </a:solidFill>
                  </a:tcPr>
                </a:tc>
                <a:extLst>
                  <a:ext uri="{0D108BD9-81ED-4DB2-BD59-A6C34878D82A}">
                    <a16:rowId xmlns:a16="http://schemas.microsoft.com/office/drawing/2014/main" val="10003"/>
                  </a:ext>
                </a:extLst>
              </a:tr>
            </a:tbl>
          </a:graphicData>
        </a:graphic>
      </p:graphicFrame>
      <p:sp>
        <p:nvSpPr>
          <p:cNvPr id="3" name="TextBox 2">
            <a:extLst>
              <a:ext uri="{FF2B5EF4-FFF2-40B4-BE49-F238E27FC236}">
                <a16:creationId xmlns:a16="http://schemas.microsoft.com/office/drawing/2014/main" id="{8407F7FB-2216-4805-BD35-9CF33ECC499A}"/>
              </a:ext>
            </a:extLst>
          </p:cNvPr>
          <p:cNvSpPr txBox="1"/>
          <p:nvPr/>
        </p:nvSpPr>
        <p:spPr>
          <a:xfrm>
            <a:off x="161457" y="5914526"/>
            <a:ext cx="12191999" cy="954107"/>
          </a:xfrm>
          <a:prstGeom prst="rect">
            <a:avLst/>
          </a:prstGeom>
          <a:noFill/>
        </p:spPr>
        <p:txBody>
          <a:bodyPr wrap="square" rtlCol="0">
            <a:spAutoFit/>
          </a:bodyPr>
          <a:lstStyle/>
          <a:p>
            <a:pPr algn="l"/>
            <a:r>
              <a:rPr lang="en-US" sz="1400" b="0" i="0" u="none" strike="noStrike" baseline="0" dirty="0"/>
              <a:t>46. </a:t>
            </a:r>
            <a:r>
              <a:rPr lang="en-US" sz="1400" b="0" i="0" u="none" strike="noStrike" baseline="0" dirty="0" err="1"/>
              <a:t>Karyotaki</a:t>
            </a:r>
            <a:r>
              <a:rPr lang="en-US" sz="1400" b="0" i="0" u="none" strike="noStrike" baseline="0" dirty="0"/>
              <a:t> E, Smit Y, </a:t>
            </a:r>
            <a:r>
              <a:rPr lang="en-US" sz="1400" b="0" i="0" u="none" strike="noStrike" baseline="0" dirty="0" err="1"/>
              <a:t>Holdt</a:t>
            </a:r>
            <a:r>
              <a:rPr lang="en-US" sz="1400" b="0" i="0" u="none" strike="noStrike" baseline="0" dirty="0"/>
              <a:t> Henningsen K, et al. Combining pharmacotherapy and psychotherapy or monotherapy for major depression? A meta-analysis on the</a:t>
            </a:r>
          </a:p>
          <a:p>
            <a:pPr algn="l"/>
            <a:r>
              <a:rPr lang="en-US" sz="1400" dirty="0"/>
              <a:t>       </a:t>
            </a:r>
            <a:r>
              <a:rPr lang="en-US" sz="1400" b="0" i="0" u="none" strike="noStrike" baseline="0" dirty="0"/>
              <a:t>long-term effects. J Affect </a:t>
            </a:r>
            <a:r>
              <a:rPr lang="en-US" sz="1400" b="0" i="0" u="none" strike="noStrike" baseline="0" dirty="0" err="1"/>
              <a:t>Disord</a:t>
            </a:r>
            <a:r>
              <a:rPr lang="en-US" sz="1400" b="0" i="0" u="none" strike="noStrike" baseline="0" dirty="0"/>
              <a:t>. 2016;194:144-152.</a:t>
            </a:r>
          </a:p>
          <a:p>
            <a:pPr algn="l"/>
            <a:r>
              <a:rPr lang="en-US" sz="1400" b="0" i="0" u="none" strike="noStrike" baseline="0" dirty="0"/>
              <a:t>47. </a:t>
            </a:r>
            <a:r>
              <a:rPr lang="en-US" sz="1400" b="0" i="0" u="none" strike="noStrike" baseline="0" dirty="0" err="1"/>
              <a:t>Cuijpers</a:t>
            </a:r>
            <a:r>
              <a:rPr lang="en-US" sz="1400" b="0" i="0" u="none" strike="noStrike" baseline="0" dirty="0"/>
              <a:t> P, </a:t>
            </a:r>
            <a:r>
              <a:rPr lang="en-US" sz="1400" b="0" i="0" u="none" strike="noStrike" baseline="0" dirty="0" err="1"/>
              <a:t>Karyotaki</a:t>
            </a:r>
            <a:r>
              <a:rPr lang="en-US" sz="1400" b="0" i="0" u="none" strike="noStrike" baseline="0" dirty="0"/>
              <a:t> E, Weitz E, et al. The effects of psychotherapies for major depression in adults on remission, recovery and improvement: a meta-analysis. J  </a:t>
            </a:r>
          </a:p>
          <a:p>
            <a:pPr algn="l"/>
            <a:r>
              <a:rPr lang="en-US" sz="1400" dirty="0"/>
              <a:t>       </a:t>
            </a:r>
            <a:r>
              <a:rPr lang="en-US" sz="1400" b="0" i="0" u="none" strike="noStrike" baseline="0" dirty="0"/>
              <a:t>Affect </a:t>
            </a:r>
            <a:r>
              <a:rPr lang="en-US" sz="1400" b="0" i="0" u="none" strike="noStrike" baseline="0" dirty="0" err="1"/>
              <a:t>Disord</a:t>
            </a:r>
            <a:r>
              <a:rPr lang="en-US" sz="1400" b="0" i="0" u="none" strike="noStrike" baseline="0" dirty="0"/>
              <a:t>. 2014;159:118-126.</a:t>
            </a:r>
            <a:endParaRPr lang="en-US" sz="1400" dirty="0"/>
          </a:p>
        </p:txBody>
      </p:sp>
    </p:spTree>
    <p:extLst>
      <p:ext uri="{BB962C8B-B14F-4D97-AF65-F5344CB8AC3E}">
        <p14:creationId xmlns:p14="http://schemas.microsoft.com/office/powerpoint/2010/main" val="3437839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Psychotherapy </a:t>
            </a:r>
            <a:br>
              <a:rPr lang="en-US" b="1" dirty="0"/>
            </a:br>
            <a:r>
              <a:rPr lang="en-US" b="1" dirty="0"/>
              <a:t>Acute Phase -  Mild To Moderate</a:t>
            </a:r>
            <a:r>
              <a:rPr lang="en-US" b="1" baseline="-25000" dirty="0"/>
              <a:t>2</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Content Placeholder 1">
            <a:extLst>
              <a:ext uri="{FF2B5EF4-FFF2-40B4-BE49-F238E27FC236}">
                <a16:creationId xmlns:a16="http://schemas.microsoft.com/office/drawing/2014/main" id="{2547338D-F895-4E08-9664-993466F0BB36}"/>
              </a:ext>
            </a:extLst>
          </p:cNvPr>
          <p:cNvSpPr>
            <a:spLocks noGrp="1"/>
          </p:cNvSpPr>
          <p:nvPr>
            <p:ph idx="1"/>
          </p:nvPr>
        </p:nvSpPr>
        <p:spPr/>
        <p:txBody>
          <a:bodyPr/>
          <a:lstStyle/>
          <a:p>
            <a:endParaRPr lang="en-US"/>
          </a:p>
        </p:txBody>
      </p:sp>
      <p:graphicFrame>
        <p:nvGraphicFramePr>
          <p:cNvPr id="12" name="Table 11">
            <a:extLst>
              <a:ext uri="{FF2B5EF4-FFF2-40B4-BE49-F238E27FC236}">
                <a16:creationId xmlns:a16="http://schemas.microsoft.com/office/drawing/2014/main" id="{D02B6E35-3C62-45C8-9D0B-97B2075FB86F}"/>
              </a:ext>
            </a:extLst>
          </p:cNvPr>
          <p:cNvGraphicFramePr>
            <a:graphicFrameLocks noGrp="1"/>
          </p:cNvGraphicFramePr>
          <p:nvPr>
            <p:extLst>
              <p:ext uri="{D42A27DB-BD31-4B8C-83A1-F6EECF244321}">
                <p14:modId xmlns:p14="http://schemas.microsoft.com/office/powerpoint/2010/main" val="2315663542"/>
              </p:ext>
            </p:extLst>
          </p:nvPr>
        </p:nvGraphicFramePr>
        <p:xfrm>
          <a:off x="273050" y="1754717"/>
          <a:ext cx="11645899" cy="4632960"/>
        </p:xfrm>
        <a:graphic>
          <a:graphicData uri="http://schemas.openxmlformats.org/drawingml/2006/table">
            <a:tbl>
              <a:tblPr firstRow="1" bandRow="1">
                <a:tableStyleId>{5C22544A-7EE6-4342-B048-85BDC9FD1C3A}</a:tableStyleId>
              </a:tblPr>
              <a:tblGrid>
                <a:gridCol w="4112683">
                  <a:extLst>
                    <a:ext uri="{9D8B030D-6E8A-4147-A177-3AD203B41FA5}">
                      <a16:colId xmlns:a16="http://schemas.microsoft.com/office/drawing/2014/main" val="20000"/>
                    </a:ext>
                  </a:extLst>
                </a:gridCol>
                <a:gridCol w="2909468">
                  <a:extLst>
                    <a:ext uri="{9D8B030D-6E8A-4147-A177-3AD203B41FA5}">
                      <a16:colId xmlns:a16="http://schemas.microsoft.com/office/drawing/2014/main" val="424948657"/>
                    </a:ext>
                  </a:extLst>
                </a:gridCol>
                <a:gridCol w="4623748">
                  <a:extLst>
                    <a:ext uri="{9D8B030D-6E8A-4147-A177-3AD203B41FA5}">
                      <a16:colId xmlns:a16="http://schemas.microsoft.com/office/drawing/2014/main" val="20002"/>
                    </a:ext>
                  </a:extLst>
                </a:gridCol>
              </a:tblGrid>
              <a:tr h="370840">
                <a:tc>
                  <a:txBody>
                    <a:bodyPr/>
                    <a:lstStyle/>
                    <a:p>
                      <a:r>
                        <a:rPr lang="en-US" sz="2000" dirty="0"/>
                        <a:t>Systematic Review &amp; Meta-analyses</a:t>
                      </a:r>
                    </a:p>
                  </a:txBody>
                  <a:tcPr/>
                </a:tc>
                <a:tc>
                  <a:txBody>
                    <a:bodyPr/>
                    <a:lstStyle/>
                    <a:p>
                      <a:r>
                        <a:rPr lang="en-US" sz="2000" dirty="0"/>
                        <a:t>Results</a:t>
                      </a:r>
                    </a:p>
                  </a:txBody>
                  <a:tcPr/>
                </a:tc>
                <a:tc>
                  <a:txBody>
                    <a:bodyPr/>
                    <a:lstStyle/>
                    <a:p>
                      <a:r>
                        <a:rPr lang="en-US" sz="2000" dirty="0"/>
                        <a:t>Reduction in depressive symptoms</a:t>
                      </a:r>
                    </a:p>
                  </a:txBody>
                  <a:tcPr/>
                </a:tc>
                <a:extLst>
                  <a:ext uri="{0D108BD9-81ED-4DB2-BD59-A6C34878D82A}">
                    <a16:rowId xmlns:a16="http://schemas.microsoft.com/office/drawing/2014/main" val="10000"/>
                  </a:ext>
                </a:extLst>
              </a:tr>
              <a:tr h="370840">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a:t>Combination</a:t>
                      </a:r>
                      <a:r>
                        <a:rPr lang="en-US" sz="2000" dirty="0"/>
                        <a:t> (Psychotherapy &amp;</a:t>
                      </a:r>
                      <a:r>
                        <a:rPr lang="en-US" sz="2000" baseline="0" dirty="0"/>
                        <a:t> antidepressants) </a:t>
                      </a:r>
                    </a:p>
                  </a:txBody>
                  <a:tcPr>
                    <a:solidFill>
                      <a:schemeClr val="accent2">
                        <a:lumMod val="60000"/>
                        <a:lumOff val="40000"/>
                      </a:schemeClr>
                    </a:solidFill>
                  </a:tcPr>
                </a:tc>
                <a:tc hMerge="1">
                  <a:txBody>
                    <a:bodyPr/>
                    <a:lstStyle/>
                    <a:p>
                      <a:endParaRPr lang="en-MY"/>
                    </a:p>
                  </a:txBody>
                  <a:tcPr/>
                </a:tc>
                <a:tc hMerge="1">
                  <a:txBody>
                    <a:bodyPr/>
                    <a:lstStyle/>
                    <a:p>
                      <a:endParaRPr lang="en-US"/>
                    </a:p>
                  </a:txBody>
                  <a:tcPr/>
                </a:tc>
                <a:extLst>
                  <a:ext uri="{0D108BD9-81ED-4DB2-BD59-A6C34878D82A}">
                    <a16:rowId xmlns:a16="http://schemas.microsoft.com/office/drawing/2014/main" val="10001"/>
                  </a:ext>
                </a:extLst>
              </a:tr>
              <a:tr h="370840">
                <a:tc>
                  <a:txBody>
                    <a:bodyPr/>
                    <a:lstStyle/>
                    <a:p>
                      <a:r>
                        <a:rPr lang="en-US" sz="2000" b="1" dirty="0"/>
                        <a:t>Psychotherapy </a:t>
                      </a:r>
                    </a:p>
                    <a:p>
                      <a:pPr lvl="1"/>
                      <a:r>
                        <a:rPr lang="en-US" sz="2000" dirty="0"/>
                        <a:t>vs. control conditions </a:t>
                      </a:r>
                      <a:r>
                        <a:rPr lang="en-US" sz="2000" baseline="30000" dirty="0"/>
                        <a:t>4</a:t>
                      </a:r>
                      <a:r>
                        <a:rPr lang="en-US" sz="2000" b="0" i="0" u="none" strike="noStrike" kern="1200" baseline="30000" dirty="0">
                          <a:solidFill>
                            <a:schemeClr val="dk1"/>
                          </a:solidFill>
                          <a:latin typeface="+mn-lt"/>
                          <a:ea typeface="+mn-ea"/>
                          <a:cs typeface="+mn-cs"/>
                        </a:rPr>
                        <a:t>7, level I</a:t>
                      </a:r>
                      <a:endParaRPr lang="en-US" sz="2000" baseline="30000" dirty="0"/>
                    </a:p>
                  </a:txBody>
                  <a:tcPr>
                    <a:solidFill>
                      <a:schemeClr val="accent4">
                        <a:lumMod val="40000"/>
                        <a:lumOff val="60000"/>
                      </a:schemeClr>
                    </a:solidFill>
                  </a:tcPr>
                </a:tc>
                <a:tc>
                  <a:txBody>
                    <a:bodyPr/>
                    <a:lstStyle/>
                    <a:p>
                      <a:endParaRPr lang="en-US" sz="2000" dirty="0"/>
                    </a:p>
                    <a:p>
                      <a:r>
                        <a:rPr lang="en-US" sz="2000" dirty="0" err="1"/>
                        <a:t>Favour</a:t>
                      </a:r>
                      <a:r>
                        <a:rPr lang="en-US" sz="2000" dirty="0"/>
                        <a:t> psychotherapy</a:t>
                      </a:r>
                    </a:p>
                    <a:p>
                      <a:endParaRPr lang="en-US"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1" dirty="0"/>
                        <a:t> (CBT; IPT;PST, BA, Psychodynamic therapy, and other therapies)</a:t>
                      </a:r>
                      <a:endParaRPr lang="en-US" sz="2000" baseline="30000" dirty="0"/>
                    </a:p>
                  </a:txBody>
                  <a:tcPr>
                    <a:solidFill>
                      <a:schemeClr val="accent4">
                        <a:lumMod val="40000"/>
                        <a:lumOff val="60000"/>
                      </a:schemeClr>
                    </a:solidFill>
                  </a:tcPr>
                </a:tc>
                <a:tc>
                  <a:txBody>
                    <a:bodyPr/>
                    <a:lstStyle/>
                    <a:p>
                      <a:endParaRPr lang="en-US" sz="2000" b="0" i="0" u="none" strike="noStrike" kern="1200" baseline="0" dirty="0">
                        <a:solidFill>
                          <a:schemeClr val="dk1"/>
                        </a:solidFill>
                        <a:latin typeface="+mn-lt"/>
                        <a:ea typeface="+mn-ea"/>
                        <a:cs typeface="+mn-cs"/>
                      </a:endParaRPr>
                    </a:p>
                    <a:p>
                      <a:r>
                        <a:rPr lang="en-US" sz="2000" b="0" i="0" u="none" strike="noStrike" kern="1200" baseline="0" dirty="0">
                          <a:solidFill>
                            <a:schemeClr val="dk1"/>
                          </a:solidFill>
                          <a:latin typeface="+mn-lt"/>
                          <a:ea typeface="+mn-ea"/>
                          <a:cs typeface="+mn-cs"/>
                        </a:rPr>
                        <a:t>• after therapy (p=0.002)</a:t>
                      </a:r>
                    </a:p>
                    <a:p>
                      <a:r>
                        <a:rPr lang="en-US" sz="2000" b="0" i="0" u="none" strike="noStrike" kern="1200" baseline="0" dirty="0">
                          <a:solidFill>
                            <a:schemeClr val="dk1"/>
                          </a:solidFill>
                          <a:latin typeface="+mn-lt"/>
                          <a:ea typeface="+mn-ea"/>
                          <a:cs typeface="+mn-cs"/>
                        </a:rPr>
                        <a:t>• response (p&lt;0.001)</a:t>
                      </a:r>
                    </a:p>
                    <a:p>
                      <a:r>
                        <a:rPr lang="en-US" sz="2000" b="0" i="0" u="none" strike="noStrike" kern="1200" baseline="0" dirty="0">
                          <a:solidFill>
                            <a:schemeClr val="dk1"/>
                          </a:solidFill>
                          <a:latin typeface="+mn-lt"/>
                          <a:ea typeface="+mn-ea"/>
                          <a:cs typeface="+mn-cs"/>
                        </a:rPr>
                        <a:t>• remission (p=0.011)</a:t>
                      </a:r>
                      <a:endParaRPr lang="en-US" sz="2000" dirty="0"/>
                    </a:p>
                  </a:txBody>
                  <a:tcPr>
                    <a:solidFill>
                      <a:schemeClr val="accent4">
                        <a:lumMod val="40000"/>
                        <a:lumOff val="60000"/>
                      </a:schemeClr>
                    </a:solidFill>
                  </a:tcPr>
                </a:tc>
                <a:extLst>
                  <a:ext uri="{0D108BD9-81ED-4DB2-BD59-A6C34878D82A}">
                    <a16:rowId xmlns:a16="http://schemas.microsoft.com/office/drawing/2014/main" val="10004"/>
                  </a:ext>
                </a:extLst>
              </a:tr>
              <a:tr h="370840">
                <a:tc>
                  <a:txBody>
                    <a:bodyPr/>
                    <a:lstStyle/>
                    <a:p>
                      <a:pPr lvl="1"/>
                      <a:r>
                        <a:rPr lang="en-US" sz="2000" dirty="0"/>
                        <a:t>vs. wait-list control condition </a:t>
                      </a:r>
                      <a:r>
                        <a:rPr lang="en-US" sz="2000" b="0" i="0" u="none" strike="noStrike" kern="1200" baseline="30000" dirty="0">
                          <a:solidFill>
                            <a:schemeClr val="dk1"/>
                          </a:solidFill>
                          <a:latin typeface="+mn-lt"/>
                          <a:ea typeface="+mn-ea"/>
                          <a:cs typeface="+mn-cs"/>
                        </a:rPr>
                        <a:t>45, level I</a:t>
                      </a:r>
                      <a:endParaRPr lang="en-US" sz="2000" baseline="30000" dirty="0"/>
                    </a:p>
                  </a:txBody>
                  <a:tcPr>
                    <a:solidFill>
                      <a:schemeClr val="accent6">
                        <a:lumMod val="60000"/>
                        <a:lumOff val="40000"/>
                      </a:schemeClr>
                    </a:solidFill>
                  </a:tcPr>
                </a:tc>
                <a:tc>
                  <a:txBody>
                    <a:bodyPr/>
                    <a:lstStyle/>
                    <a:p>
                      <a:r>
                        <a:rPr lang="en-US" sz="2000" dirty="0" err="1"/>
                        <a:t>Favour</a:t>
                      </a:r>
                      <a:r>
                        <a:rPr lang="en-US" sz="2000" dirty="0"/>
                        <a:t> Psychotherapy</a:t>
                      </a:r>
                    </a:p>
                    <a:p>
                      <a:endParaRPr lang="en-US" sz="2000" dirty="0"/>
                    </a:p>
                    <a:p>
                      <a:r>
                        <a:rPr lang="en-US" sz="2000" i="1" dirty="0"/>
                        <a:t>(IPT, BA, CBT, PST, psychodynamic, social skills therapy and supportive counseling)</a:t>
                      </a:r>
                      <a:endParaRPr lang="en-US" sz="2000" baseline="30000" dirty="0"/>
                    </a:p>
                  </a:txBody>
                  <a:tcPr>
                    <a:solidFill>
                      <a:schemeClr val="accent6">
                        <a:lumMod val="60000"/>
                        <a:lumOff val="40000"/>
                      </a:schemeClr>
                    </a:solidFill>
                  </a:tcPr>
                </a:tc>
                <a:tc>
                  <a:txBody>
                    <a:bodyPr/>
                    <a:lstStyle/>
                    <a:p>
                      <a:pPr marL="228600" indent="-228600">
                        <a:buFont typeface="Arial" panose="020B0604020202020204" pitchFamily="34" charset="0"/>
                        <a:buChar char="•"/>
                      </a:pPr>
                      <a:r>
                        <a:rPr lang="en-US" sz="2000" b="0" i="0" u="none" strike="noStrike" kern="1200" baseline="0" dirty="0">
                          <a:solidFill>
                            <a:schemeClr val="dk1"/>
                          </a:solidFill>
                          <a:latin typeface="+mn-lt"/>
                          <a:ea typeface="+mn-ea"/>
                          <a:cs typeface="+mn-cs"/>
                        </a:rPr>
                        <a:t>moderate to large effect sizes (range of Cohen’s d= -0.62 to -0.92)</a:t>
                      </a:r>
                    </a:p>
                    <a:p>
                      <a:pPr marL="228600" indent="-228600">
                        <a:buFont typeface="Arial" panose="020B0604020202020204" pitchFamily="34" charset="0"/>
                        <a:buChar char="•"/>
                      </a:pPr>
                      <a:r>
                        <a:rPr lang="en-US" sz="2000" b="0" i="0" u="none" strike="noStrike" kern="1200" baseline="0" dirty="0">
                          <a:solidFill>
                            <a:schemeClr val="dk1"/>
                          </a:solidFill>
                          <a:latin typeface="+mn-lt"/>
                          <a:ea typeface="+mn-ea"/>
                          <a:cs typeface="+mn-cs"/>
                        </a:rPr>
                        <a:t>Robust effects for CBT, IPT and PST (Cohen’s d=0.46)</a:t>
                      </a:r>
                      <a:endParaRPr lang="en-US" sz="2000" dirty="0"/>
                    </a:p>
                  </a:txBody>
                  <a:tcPr>
                    <a:solidFill>
                      <a:schemeClr val="accent6">
                        <a:lumMod val="60000"/>
                        <a:lumOff val="40000"/>
                      </a:schemeClr>
                    </a:solidFill>
                  </a:tcPr>
                </a:tc>
                <a:extLst>
                  <a:ext uri="{0D108BD9-81ED-4DB2-BD59-A6C34878D82A}">
                    <a16:rowId xmlns:a16="http://schemas.microsoft.com/office/drawing/2014/main" val="10005"/>
                  </a:ext>
                </a:extLst>
              </a:tr>
            </a:tbl>
          </a:graphicData>
        </a:graphic>
      </p:graphicFrame>
      <p:sp>
        <p:nvSpPr>
          <p:cNvPr id="3" name="TextBox 2">
            <a:extLst>
              <a:ext uri="{FF2B5EF4-FFF2-40B4-BE49-F238E27FC236}">
                <a16:creationId xmlns:a16="http://schemas.microsoft.com/office/drawing/2014/main" id="{807718FA-3F0D-453E-8D2D-985C629E063D}"/>
              </a:ext>
            </a:extLst>
          </p:cNvPr>
          <p:cNvSpPr txBox="1"/>
          <p:nvPr/>
        </p:nvSpPr>
        <p:spPr>
          <a:xfrm>
            <a:off x="511179" y="6387678"/>
            <a:ext cx="11240554" cy="507831"/>
          </a:xfrm>
          <a:prstGeom prst="rect">
            <a:avLst/>
          </a:prstGeom>
          <a:noFill/>
        </p:spPr>
        <p:txBody>
          <a:bodyPr wrap="square" rtlCol="0">
            <a:spAutoFit/>
          </a:bodyPr>
          <a:lstStyle/>
          <a:p>
            <a:pPr algn="l"/>
            <a:r>
              <a:rPr lang="en-US" sz="900" b="0" i="0" u="none" strike="noStrike" baseline="0" dirty="0">
                <a:latin typeface="ArialMT"/>
              </a:rPr>
              <a:t>45. Barth J, </a:t>
            </a:r>
            <a:r>
              <a:rPr lang="en-US" sz="900" b="0" i="0" u="none" strike="noStrike" baseline="0" dirty="0" err="1">
                <a:latin typeface="ArialMT"/>
              </a:rPr>
              <a:t>Munder</a:t>
            </a:r>
            <a:r>
              <a:rPr lang="en-US" sz="900" b="0" i="0" u="none" strike="noStrike" baseline="0" dirty="0">
                <a:latin typeface="ArialMT"/>
              </a:rPr>
              <a:t> T, </a:t>
            </a:r>
            <a:r>
              <a:rPr lang="en-US" sz="900" b="0" i="0" u="none" strike="noStrike" baseline="0" dirty="0" err="1">
                <a:latin typeface="ArialMT"/>
              </a:rPr>
              <a:t>Gerger</a:t>
            </a:r>
            <a:r>
              <a:rPr lang="en-US" sz="900" b="0" i="0" u="none" strike="noStrike" baseline="0" dirty="0">
                <a:latin typeface="ArialMT"/>
              </a:rPr>
              <a:t> H, et al. Comparative efficacy of seven psychotherapeutic interventions for patients with depression: a network meta analysis. </a:t>
            </a:r>
            <a:r>
              <a:rPr lang="en-US" sz="900" b="0" i="0" u="none" strike="noStrike" baseline="0" dirty="0" err="1">
                <a:latin typeface="ArialMT"/>
              </a:rPr>
              <a:t>PLoS</a:t>
            </a:r>
            <a:r>
              <a:rPr lang="en-US" sz="900" b="0" i="0" u="none" strike="noStrike" baseline="0" dirty="0">
                <a:latin typeface="ArialMT"/>
              </a:rPr>
              <a:t> Med. 2013;10(5):e1001454.</a:t>
            </a:r>
          </a:p>
          <a:p>
            <a:pPr algn="l"/>
            <a:r>
              <a:rPr lang="en-US" sz="900" b="0" i="0" u="none" strike="noStrike" baseline="0" dirty="0">
                <a:latin typeface="ArialMT"/>
              </a:rPr>
              <a:t>46. </a:t>
            </a:r>
            <a:r>
              <a:rPr lang="en-US" sz="900" b="0" i="0" u="none" strike="noStrike" baseline="0" dirty="0" err="1">
                <a:latin typeface="ArialMT"/>
              </a:rPr>
              <a:t>Karyotaki</a:t>
            </a:r>
            <a:r>
              <a:rPr lang="en-US" sz="900" b="0" i="0" u="none" strike="noStrike" baseline="0" dirty="0">
                <a:latin typeface="ArialMT"/>
              </a:rPr>
              <a:t> E, Smit Y, </a:t>
            </a:r>
            <a:r>
              <a:rPr lang="en-US" sz="900" b="0" i="0" u="none" strike="noStrike" baseline="0" dirty="0" err="1">
                <a:latin typeface="ArialMT"/>
              </a:rPr>
              <a:t>Holdt</a:t>
            </a:r>
            <a:r>
              <a:rPr lang="en-US" sz="900" b="0" i="0" u="none" strike="noStrike" baseline="0" dirty="0">
                <a:latin typeface="ArialMT"/>
              </a:rPr>
              <a:t> Henningsen K, et al. Combining pharmacotherapy and psychotherapy or monotherapy for major depression? A meta</a:t>
            </a:r>
            <a:r>
              <a:rPr lang="en-US" sz="900" dirty="0">
                <a:latin typeface="ArialMT"/>
              </a:rPr>
              <a:t> </a:t>
            </a:r>
            <a:r>
              <a:rPr lang="en-US" sz="900" b="0" i="0" u="none" strike="noStrike" baseline="0" dirty="0">
                <a:latin typeface="ArialMT"/>
              </a:rPr>
              <a:t>analysis on the long-term effects. J Affect </a:t>
            </a:r>
            <a:r>
              <a:rPr lang="en-US" sz="900" b="0" i="0" u="none" strike="noStrike" baseline="0" dirty="0" err="1">
                <a:latin typeface="ArialMT"/>
              </a:rPr>
              <a:t>Disord</a:t>
            </a:r>
            <a:r>
              <a:rPr lang="en-US" sz="900" b="0" i="0" u="none" strike="noStrike" baseline="0" dirty="0">
                <a:latin typeface="ArialMT"/>
              </a:rPr>
              <a:t>. 2016;194:144-152.</a:t>
            </a:r>
          </a:p>
          <a:p>
            <a:pPr algn="l"/>
            <a:r>
              <a:rPr lang="en-US" sz="900" b="0" i="0" u="none" strike="noStrike" baseline="0" dirty="0">
                <a:latin typeface="ArialMT"/>
              </a:rPr>
              <a:t>47. </a:t>
            </a:r>
            <a:r>
              <a:rPr lang="en-US" sz="900" b="0" i="0" u="none" strike="noStrike" baseline="0" dirty="0" err="1">
                <a:latin typeface="ArialMT"/>
              </a:rPr>
              <a:t>Cuijpers</a:t>
            </a:r>
            <a:r>
              <a:rPr lang="en-US" sz="900" b="0" i="0" u="none" strike="noStrike" baseline="0" dirty="0">
                <a:latin typeface="ArialMT"/>
              </a:rPr>
              <a:t> P, </a:t>
            </a:r>
            <a:r>
              <a:rPr lang="en-US" sz="900" b="0" i="0" u="none" strike="noStrike" baseline="0" dirty="0" err="1">
                <a:latin typeface="ArialMT"/>
              </a:rPr>
              <a:t>Karyotaki</a:t>
            </a:r>
            <a:r>
              <a:rPr lang="en-US" sz="900" b="0" i="0" u="none" strike="noStrike" baseline="0" dirty="0">
                <a:latin typeface="ArialMT"/>
              </a:rPr>
              <a:t> E, Weitz E, et al. The effects of psychotherapies for major depression in adults on remission, recovery and improvement: a</a:t>
            </a:r>
            <a:r>
              <a:rPr lang="en-US" sz="900" dirty="0">
                <a:latin typeface="ArialMT"/>
              </a:rPr>
              <a:t> </a:t>
            </a:r>
            <a:r>
              <a:rPr lang="en-US" sz="900" b="0" i="0" u="none" strike="noStrike" baseline="0" dirty="0">
                <a:latin typeface="ArialMT"/>
              </a:rPr>
              <a:t>meta-analysis. J Affect </a:t>
            </a:r>
            <a:r>
              <a:rPr lang="en-US" sz="900" b="0" i="0" u="none" strike="noStrike" baseline="0" dirty="0" err="1">
                <a:latin typeface="ArialMT"/>
              </a:rPr>
              <a:t>Disord</a:t>
            </a:r>
            <a:r>
              <a:rPr lang="en-US" sz="900" b="0" i="0" u="none" strike="noStrike" baseline="0" dirty="0">
                <a:latin typeface="ArialMT"/>
              </a:rPr>
              <a:t>. 2014;159:118-126.</a:t>
            </a:r>
            <a:endParaRPr lang="en-US" sz="900" dirty="0"/>
          </a:p>
        </p:txBody>
      </p:sp>
    </p:spTree>
    <p:extLst>
      <p:ext uri="{BB962C8B-B14F-4D97-AF65-F5344CB8AC3E}">
        <p14:creationId xmlns:p14="http://schemas.microsoft.com/office/powerpoint/2010/main" val="2387400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A833A21F-C15D-47D2-872C-FB24C2B42434}"/>
              </a:ext>
            </a:extLst>
          </p:cNvPr>
          <p:cNvSpPr txBox="1">
            <a:spLocks/>
          </p:cNvSpPr>
          <p:nvPr/>
        </p:nvSpPr>
        <p:spPr>
          <a:xfrm>
            <a:off x="1031240" y="2883412"/>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a:t>Cognitive Behavioural Therapy </a:t>
            </a:r>
            <a:br>
              <a:rPr lang="en-US" b="1"/>
            </a:br>
            <a:r>
              <a:rPr lang="en-US" b="1"/>
              <a:t>Acute Phase -  Mild To Moderate</a:t>
            </a:r>
            <a:endParaRPr lang="en-US" b="1" baseline="30000" dirty="0"/>
          </a:p>
        </p:txBody>
      </p:sp>
      <p:pic>
        <p:nvPicPr>
          <p:cNvPr id="5" name="Picture 4">
            <a:extLst>
              <a:ext uri="{FF2B5EF4-FFF2-40B4-BE49-F238E27FC236}">
                <a16:creationId xmlns:a16="http://schemas.microsoft.com/office/drawing/2014/main" id="{84DFBFD7-FD9F-477A-9245-315912BA816A}"/>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277124" y="2788259"/>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4270429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838200" y="272292"/>
            <a:ext cx="10515600" cy="1325563"/>
          </a:xfrm>
          <a:solidFill>
            <a:srgbClr val="FFC000"/>
          </a:solidFill>
        </p:spPr>
        <p:txBody>
          <a:bodyPr/>
          <a:lstStyle/>
          <a:p>
            <a:pPr algn="ctr"/>
            <a:r>
              <a:rPr lang="en-US" b="1" dirty="0"/>
              <a:t>Cognitive </a:t>
            </a:r>
            <a:r>
              <a:rPr lang="en-US" b="1" dirty="0" err="1"/>
              <a:t>Behavioural</a:t>
            </a:r>
            <a:r>
              <a:rPr lang="en-US" b="1" dirty="0"/>
              <a:t> Therapy </a:t>
            </a:r>
            <a:br>
              <a:rPr lang="en-US" b="1" dirty="0"/>
            </a:br>
            <a:r>
              <a:rPr lang="en-US" b="1" dirty="0"/>
              <a:t>Acute Phase -  Mild To Moderate</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15" name="Table 14">
            <a:extLst>
              <a:ext uri="{FF2B5EF4-FFF2-40B4-BE49-F238E27FC236}">
                <a16:creationId xmlns:a16="http://schemas.microsoft.com/office/drawing/2014/main" id="{B22B4B12-48D2-45D8-9CBC-FC09FD82E363}"/>
              </a:ext>
            </a:extLst>
          </p:cNvPr>
          <p:cNvGraphicFramePr>
            <a:graphicFrameLocks noGrp="1"/>
          </p:cNvGraphicFramePr>
          <p:nvPr>
            <p:extLst>
              <p:ext uri="{D42A27DB-BD31-4B8C-83A1-F6EECF244321}">
                <p14:modId xmlns:p14="http://schemas.microsoft.com/office/powerpoint/2010/main" val="783218105"/>
              </p:ext>
            </p:extLst>
          </p:nvPr>
        </p:nvGraphicFramePr>
        <p:xfrm>
          <a:off x="273050" y="1597855"/>
          <a:ext cx="11645900" cy="4187830"/>
        </p:xfrm>
        <a:graphic>
          <a:graphicData uri="http://schemas.openxmlformats.org/drawingml/2006/table">
            <a:tbl>
              <a:tblPr firstRow="1" bandRow="1"/>
              <a:tblGrid>
                <a:gridCol w="4795339">
                  <a:extLst>
                    <a:ext uri="{9D8B030D-6E8A-4147-A177-3AD203B41FA5}">
                      <a16:colId xmlns:a16="http://schemas.microsoft.com/office/drawing/2014/main" val="20000"/>
                    </a:ext>
                  </a:extLst>
                </a:gridCol>
                <a:gridCol w="1933302">
                  <a:extLst>
                    <a:ext uri="{9D8B030D-6E8A-4147-A177-3AD203B41FA5}">
                      <a16:colId xmlns:a16="http://schemas.microsoft.com/office/drawing/2014/main" val="20001"/>
                    </a:ext>
                  </a:extLst>
                </a:gridCol>
                <a:gridCol w="4917259">
                  <a:extLst>
                    <a:ext uri="{9D8B030D-6E8A-4147-A177-3AD203B41FA5}">
                      <a16:colId xmlns:a16="http://schemas.microsoft.com/office/drawing/2014/main" val="20002"/>
                    </a:ext>
                  </a:extLst>
                </a:gridCol>
              </a:tblGrid>
              <a:tr h="38920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000" dirty="0"/>
                        <a:t>Meta-analyses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000" dirty="0"/>
                        <a:t>Results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000" dirty="0"/>
                        <a:t>Outcomes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6837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Combined</a:t>
                      </a:r>
                      <a:r>
                        <a:rPr lang="en-US" sz="2000" b="1" baseline="0" dirty="0"/>
                        <a:t> CBT + Pharmacotherapy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b="1" baseline="0" dirty="0"/>
                        <a:t>vs. pharmacotherapy alone</a:t>
                      </a:r>
                      <a:r>
                        <a:rPr lang="en-US" sz="1600" baseline="30000" dirty="0"/>
                        <a:t>49, level I</a:t>
                      </a:r>
                      <a:endParaRPr lang="en-US" sz="1600" b="1" baseline="300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000" dirty="0"/>
                        <a:t>Favor</a:t>
                      </a:r>
                      <a:r>
                        <a:rPr lang="en-US" sz="2000" baseline="0" dirty="0"/>
                        <a:t> combination</a:t>
                      </a:r>
                      <a:endParaRPr lang="en-US" sz="20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000" b="0" i="0" u="none" strike="noStrike" kern="1200" baseline="0" dirty="0">
                          <a:solidFill>
                            <a:schemeClr val="dk1"/>
                          </a:solidFill>
                          <a:latin typeface="+mn-lt"/>
                          <a:ea typeface="+mn-ea"/>
                          <a:cs typeface="+mn-cs"/>
                        </a:rPr>
                        <a:t>reducing depressive symptoms</a:t>
                      </a:r>
                      <a:endParaRPr lang="en-US" sz="2000" dirty="0"/>
                    </a:p>
                    <a:p>
                      <a:pPr marL="0" indent="0">
                        <a:buFont typeface="Arial" panose="020B0604020202020204" pitchFamily="34" charset="0"/>
                        <a:buNone/>
                      </a:pPr>
                      <a:r>
                        <a:rPr lang="en-US" sz="2000" b="0" i="0" u="none" strike="noStrike" kern="1200" baseline="0" dirty="0">
                          <a:solidFill>
                            <a:schemeClr val="dk1"/>
                          </a:solidFill>
                          <a:latin typeface="+mn-lt"/>
                          <a:ea typeface="+mn-ea"/>
                          <a:cs typeface="+mn-cs"/>
                        </a:rPr>
                        <a:t>Hedges’ g=0.49, 95% CI 0.20 to 0.69; NNT=3</a:t>
                      </a:r>
                      <a:endParaRPr lang="en-US" sz="20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1"/>
                  </a:ext>
                </a:extLst>
              </a:tr>
              <a:tr h="68859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b="1" dirty="0"/>
                        <a:t>vs. </a:t>
                      </a:r>
                      <a:r>
                        <a:rPr lang="en-US" sz="2000" b="1" baseline="0" dirty="0"/>
                        <a:t>Combined other psychotherapies + antidepressants</a:t>
                      </a:r>
                      <a:r>
                        <a:rPr lang="en-US" sz="1400" b="0" baseline="30000" dirty="0"/>
                        <a:t>46, level I</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NS difference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kern="1200" baseline="0" dirty="0">
                          <a:solidFill>
                            <a:schemeClr val="dk1"/>
                          </a:solidFill>
                          <a:latin typeface="+mn-lt"/>
                          <a:ea typeface="+mn-ea"/>
                          <a:cs typeface="+mn-cs"/>
                        </a:rPr>
                        <a:t>reducing depressive symptoms</a:t>
                      </a:r>
                      <a:endParaRPr lang="en-US" sz="2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2"/>
                  </a:ext>
                </a:extLst>
              </a:tr>
              <a:tr h="68859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CBT</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b="1" dirty="0"/>
                        <a:t>vs.</a:t>
                      </a:r>
                      <a:r>
                        <a:rPr lang="en-US" sz="2000" b="1" baseline="0" dirty="0"/>
                        <a:t> pharmacotherapy</a:t>
                      </a:r>
                      <a:r>
                        <a:rPr lang="en-US" sz="1400" baseline="30000" dirty="0"/>
                        <a:t>49, level I</a:t>
                      </a:r>
                      <a:endParaRPr lang="en-US" sz="1400" b="1" baseline="30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NS difference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000" b="0" i="0" u="none" strike="noStrike" kern="1200" baseline="0" dirty="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kern="1200" baseline="0" dirty="0">
                          <a:solidFill>
                            <a:schemeClr val="dk1"/>
                          </a:solidFill>
                          <a:latin typeface="+mn-lt"/>
                          <a:ea typeface="+mn-ea"/>
                          <a:cs typeface="+mn-cs"/>
                        </a:rPr>
                        <a:t>reducing depressive symptoms</a:t>
                      </a:r>
                      <a:endParaRPr lang="en-US" sz="2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3"/>
                  </a:ext>
                </a:extLst>
              </a:tr>
              <a:tr h="47478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b="1" baseline="0" dirty="0"/>
                        <a:t>vs. second-generation antidepressants </a:t>
                      </a:r>
                      <a:r>
                        <a:rPr lang="en-US" sz="1400" b="0" baseline="30000" dirty="0"/>
                        <a:t>50, level I</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Calibri" panose="020F0502020204030204"/>
                          <a:ea typeface="+mn-ea"/>
                          <a:cs typeface="+mn-cs"/>
                        </a:rPr>
                        <a:t>NS difference</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000" dirty="0"/>
                        <a:t>achieving</a:t>
                      </a:r>
                      <a:r>
                        <a:rPr lang="en-US" sz="2000" baseline="0" dirty="0"/>
                        <a:t> response &amp; remission</a:t>
                      </a:r>
                      <a:endParaRPr lang="en-US" sz="2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4"/>
                  </a:ext>
                </a:extLst>
              </a:tr>
              <a:tr h="40679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b="1" dirty="0"/>
                        <a:t>vs. other psychotherapies</a:t>
                      </a:r>
                      <a:r>
                        <a:rPr lang="en-US" sz="1400" b="0" baseline="30000" dirty="0"/>
                        <a:t>49, level I</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NS difference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000" dirty="0"/>
                        <a:t>reducing</a:t>
                      </a:r>
                      <a:r>
                        <a:rPr lang="en-US" sz="2000" baseline="0" dirty="0"/>
                        <a:t> depressive symptoms</a:t>
                      </a:r>
                      <a:endParaRPr lang="en-US" sz="2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5"/>
                  </a:ext>
                </a:extLst>
              </a:tr>
              <a:tr h="74320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Brief CBT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b="1" dirty="0"/>
                        <a:t>vs. control</a:t>
                      </a:r>
                      <a:r>
                        <a:rPr lang="en-US" sz="1400" b="0" i="0" u="none" strike="noStrike" kern="1200" baseline="30000" dirty="0">
                          <a:solidFill>
                            <a:schemeClr val="dk1"/>
                          </a:solidFill>
                          <a:latin typeface="+mn-lt"/>
                          <a:ea typeface="+mn-ea"/>
                          <a:cs typeface="+mn-cs"/>
                        </a:rPr>
                        <a:t>51, level I</a:t>
                      </a:r>
                      <a:endParaRPr lang="en-US" sz="1400" baseline="30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40000"/>
                        <a:lumOff val="6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000" dirty="0"/>
                        <a:t>Favor Brief CBT </a:t>
                      </a:r>
                    </a:p>
                    <a:p>
                      <a:r>
                        <a:rPr lang="en-US" sz="2000" dirty="0"/>
                        <a:t>(i.e.≤8 sessions)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40000"/>
                        <a:lumOff val="6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000" b="0" i="0" u="none" strike="noStrike" kern="1200" baseline="0" dirty="0">
                          <a:solidFill>
                            <a:schemeClr val="dk1"/>
                          </a:solidFill>
                          <a:latin typeface="+mn-lt"/>
                          <a:ea typeface="+mn-ea"/>
                          <a:cs typeface="+mn-cs"/>
                        </a:rPr>
                        <a:t>reducing symptoms of depression </a:t>
                      </a:r>
                    </a:p>
                    <a:p>
                      <a:r>
                        <a:rPr lang="en-US" sz="2000" b="0" i="0" u="none" strike="noStrike" kern="1200" baseline="0" dirty="0">
                          <a:solidFill>
                            <a:schemeClr val="dk1"/>
                          </a:solidFill>
                          <a:latin typeface="+mn-lt"/>
                          <a:ea typeface="+mn-ea"/>
                          <a:cs typeface="+mn-cs"/>
                        </a:rPr>
                        <a:t>(ES= -0.42, 95%, CI -0.74 to -0.10)</a:t>
                      </a:r>
                      <a:endParaRPr lang="en-US" sz="2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40000"/>
                        <a:lumOff val="60000"/>
                      </a:srgbClr>
                    </a:solidFill>
                  </a:tcPr>
                </a:tc>
                <a:extLst>
                  <a:ext uri="{0D108BD9-81ED-4DB2-BD59-A6C34878D82A}">
                    <a16:rowId xmlns:a16="http://schemas.microsoft.com/office/drawing/2014/main" val="10006"/>
                  </a:ext>
                </a:extLst>
              </a:tr>
            </a:tbl>
          </a:graphicData>
        </a:graphic>
      </p:graphicFrame>
      <p:sp>
        <p:nvSpPr>
          <p:cNvPr id="2" name="TextBox 1">
            <a:extLst>
              <a:ext uri="{FF2B5EF4-FFF2-40B4-BE49-F238E27FC236}">
                <a16:creationId xmlns:a16="http://schemas.microsoft.com/office/drawing/2014/main" id="{F3B2FD7F-DBF7-4D0D-91AE-95C778629BF0}"/>
              </a:ext>
            </a:extLst>
          </p:cNvPr>
          <p:cNvSpPr txBox="1"/>
          <p:nvPr/>
        </p:nvSpPr>
        <p:spPr>
          <a:xfrm>
            <a:off x="0" y="5996226"/>
            <a:ext cx="12192000" cy="861774"/>
          </a:xfrm>
          <a:prstGeom prst="rect">
            <a:avLst/>
          </a:prstGeom>
          <a:noFill/>
        </p:spPr>
        <p:txBody>
          <a:bodyPr wrap="square" rtlCol="0">
            <a:spAutoFit/>
          </a:bodyPr>
          <a:lstStyle/>
          <a:p>
            <a:r>
              <a:rPr lang="en-US" sz="1000" dirty="0"/>
              <a:t>46. </a:t>
            </a:r>
            <a:r>
              <a:rPr lang="en-US" sz="1000" dirty="0" err="1"/>
              <a:t>Karyotaki</a:t>
            </a:r>
            <a:r>
              <a:rPr lang="en-US" sz="1000" dirty="0"/>
              <a:t> E, Smit Y, </a:t>
            </a:r>
            <a:r>
              <a:rPr lang="en-US" sz="1000" dirty="0" err="1"/>
              <a:t>Holdt</a:t>
            </a:r>
            <a:r>
              <a:rPr lang="en-US" sz="1000" dirty="0"/>
              <a:t> Henningsen K, et al. Combining pharmacotherapy and psychotherapy or monotherapy for major depression? A meta-analysis on the long-term effects. J Affect </a:t>
            </a:r>
            <a:r>
              <a:rPr lang="en-US" sz="1000" dirty="0" err="1"/>
              <a:t>Disord</a:t>
            </a:r>
            <a:r>
              <a:rPr lang="en-US" sz="1000" dirty="0"/>
              <a:t>. 2016;194:144-152.</a:t>
            </a:r>
          </a:p>
          <a:p>
            <a:r>
              <a:rPr lang="en-US" sz="1000" dirty="0"/>
              <a:t>49. </a:t>
            </a:r>
            <a:r>
              <a:rPr lang="en-US" sz="1000" dirty="0" err="1"/>
              <a:t>Cuijpers</a:t>
            </a:r>
            <a:r>
              <a:rPr lang="en-US" sz="1000" dirty="0"/>
              <a:t> P, </a:t>
            </a:r>
            <a:r>
              <a:rPr lang="en-US" sz="1000" dirty="0" err="1"/>
              <a:t>Berking</a:t>
            </a:r>
            <a:r>
              <a:rPr lang="en-US" sz="1000" dirty="0"/>
              <a:t> M, Andersson G, et al. A meta-analysis of </a:t>
            </a:r>
            <a:r>
              <a:rPr lang="en-US" sz="1000" dirty="0" err="1"/>
              <a:t>cognitivebehavioural</a:t>
            </a:r>
            <a:r>
              <a:rPr lang="en-US" sz="1000" dirty="0"/>
              <a:t> therapy for adult depression, alone and in comparison with other treatments. Can J Psychiatry. 2013;58(7):376-385.</a:t>
            </a:r>
          </a:p>
          <a:p>
            <a:r>
              <a:rPr lang="en-US" sz="1000" dirty="0"/>
              <a:t>50. Amick HR, </a:t>
            </a:r>
            <a:r>
              <a:rPr lang="en-US" sz="1000" dirty="0" err="1"/>
              <a:t>Gartlehner</a:t>
            </a:r>
            <a:r>
              <a:rPr lang="en-US" sz="1000" dirty="0"/>
              <a:t> G, </a:t>
            </a:r>
            <a:r>
              <a:rPr lang="en-US" sz="1000" dirty="0" err="1"/>
              <a:t>Gaynes</a:t>
            </a:r>
            <a:r>
              <a:rPr lang="en-US" sz="1000" dirty="0"/>
              <a:t> BN, et al. Comparative benefits and harms of second generation antidepressants and cognitive behavioral therapies in initial treatment of major depressive disorder: systematic review and meta-</a:t>
            </a:r>
          </a:p>
          <a:p>
            <a:r>
              <a:rPr lang="en-US" sz="1000" dirty="0"/>
              <a:t>      </a:t>
            </a:r>
            <a:r>
              <a:rPr lang="en-US" sz="1000" dirty="0" err="1"/>
              <a:t>analysis.BMJ</a:t>
            </a:r>
            <a:r>
              <a:rPr lang="en-US" sz="1000" dirty="0"/>
              <a:t>. 2015;351:h6019.</a:t>
            </a:r>
          </a:p>
          <a:p>
            <a:r>
              <a:rPr lang="en-US" sz="1000" dirty="0"/>
              <a:t>51. </a:t>
            </a:r>
            <a:r>
              <a:rPr lang="en-US" sz="1000" dirty="0" err="1"/>
              <a:t>Nieuwsma</a:t>
            </a:r>
            <a:r>
              <a:rPr lang="en-US" sz="1000" dirty="0"/>
              <a:t> JA, Trivedi RB, McDuffie J, et al. Brief psychotherapy for depression: a systematic review and meta-analysis. Int J Psychiatry Med. 2012;43(2):129-151.</a:t>
            </a:r>
          </a:p>
        </p:txBody>
      </p:sp>
    </p:spTree>
    <p:extLst>
      <p:ext uri="{BB962C8B-B14F-4D97-AF65-F5344CB8AC3E}">
        <p14:creationId xmlns:p14="http://schemas.microsoft.com/office/powerpoint/2010/main" val="2530385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b="1" dirty="0"/>
              <a:t>Group vs. Individual Psychotherapy </a:t>
            </a:r>
            <a:br>
              <a:rPr lang="en-US" b="1" dirty="0"/>
            </a:br>
            <a:r>
              <a:rPr lang="en-US" b="1" dirty="0"/>
              <a:t>Acute Phase -  Mild To Moderate</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6" name="Table 5">
            <a:extLst>
              <a:ext uri="{FF2B5EF4-FFF2-40B4-BE49-F238E27FC236}">
                <a16:creationId xmlns:a16="http://schemas.microsoft.com/office/drawing/2014/main" id="{F4BB21A5-3BFC-43F5-9DE1-4439555F7DCE}"/>
              </a:ext>
            </a:extLst>
          </p:cNvPr>
          <p:cNvGraphicFramePr>
            <a:graphicFrameLocks noGrp="1"/>
          </p:cNvGraphicFramePr>
          <p:nvPr>
            <p:extLst>
              <p:ext uri="{D42A27DB-BD31-4B8C-83A1-F6EECF244321}">
                <p14:modId xmlns:p14="http://schemas.microsoft.com/office/powerpoint/2010/main" val="2947753663"/>
              </p:ext>
            </p:extLst>
          </p:nvPr>
        </p:nvGraphicFramePr>
        <p:xfrm>
          <a:off x="273050" y="1795355"/>
          <a:ext cx="11645900" cy="3657600"/>
        </p:xfrm>
        <a:graphic>
          <a:graphicData uri="http://schemas.openxmlformats.org/drawingml/2006/table">
            <a:tbl>
              <a:tblPr firstRow="1" bandRow="1"/>
              <a:tblGrid>
                <a:gridCol w="2458787">
                  <a:extLst>
                    <a:ext uri="{9D8B030D-6E8A-4147-A177-3AD203B41FA5}">
                      <a16:colId xmlns:a16="http://schemas.microsoft.com/office/drawing/2014/main" val="20000"/>
                    </a:ext>
                  </a:extLst>
                </a:gridCol>
                <a:gridCol w="2334126">
                  <a:extLst>
                    <a:ext uri="{9D8B030D-6E8A-4147-A177-3AD203B41FA5}">
                      <a16:colId xmlns:a16="http://schemas.microsoft.com/office/drawing/2014/main" val="20001"/>
                    </a:ext>
                  </a:extLst>
                </a:gridCol>
                <a:gridCol w="6852987">
                  <a:extLst>
                    <a:ext uri="{9D8B030D-6E8A-4147-A177-3AD203B41FA5}">
                      <a16:colId xmlns:a16="http://schemas.microsoft.com/office/drawing/2014/main" val="20002"/>
                    </a:ext>
                  </a:extLst>
                </a:gridCol>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Meta-analyses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Results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Reduction in depressive symptoms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a:t>Group-CBT &amp;</a:t>
                      </a:r>
                      <a:r>
                        <a:rPr lang="en-US" sz="2400" b="1" baseline="0" dirty="0"/>
                        <a:t> TAU</a:t>
                      </a:r>
                      <a:endParaRPr lang="en-US" sz="2400" baseline="0" dirty="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b="1" baseline="0" dirty="0"/>
                        <a:t>vs. TAU alone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dirty="0"/>
                        <a:t>48, level I</a:t>
                      </a:r>
                      <a:endParaRPr lang="en-US" sz="2400" b="1"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40000"/>
                        <a:lumOff val="6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400" dirty="0"/>
                        <a:t>Favor</a:t>
                      </a:r>
                      <a:r>
                        <a:rPr lang="en-US" sz="2400" baseline="0" dirty="0"/>
                        <a:t> </a:t>
                      </a:r>
                    </a:p>
                    <a:p>
                      <a:r>
                        <a:rPr lang="en-US" sz="2400" baseline="0" dirty="0"/>
                        <a:t>group-CBT &amp; TAU</a:t>
                      </a:r>
                      <a:endParaRPr 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40000"/>
                        <a:lumOff val="6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285750" indent="-285750">
                        <a:buFont typeface="Arial" panose="020B0604020202020204" pitchFamily="34" charset="0"/>
                        <a:buChar char="•"/>
                      </a:pPr>
                      <a:r>
                        <a:rPr lang="en-US" sz="2400" b="0" i="0" u="none" strike="noStrike" kern="1200" baseline="0" dirty="0">
                          <a:solidFill>
                            <a:schemeClr val="dk1"/>
                          </a:solidFill>
                          <a:latin typeface="+mn-lt"/>
                          <a:ea typeface="+mn-ea"/>
                          <a:cs typeface="+mn-cs"/>
                        </a:rPr>
                        <a:t>immediate post-treatment - within 1 week (SMD of -0.55, 95% CI -0.78 to -0.32)</a:t>
                      </a:r>
                    </a:p>
                    <a:p>
                      <a:pPr marL="285750" indent="-285750">
                        <a:buFont typeface="Arial" panose="020B0604020202020204" pitchFamily="34" charset="0"/>
                        <a:buChar char="•"/>
                      </a:pPr>
                      <a:r>
                        <a:rPr lang="en-US" sz="2400" b="0" i="0" u="none" strike="noStrike" kern="1200" baseline="0" dirty="0">
                          <a:solidFill>
                            <a:schemeClr val="dk1"/>
                          </a:solidFill>
                          <a:latin typeface="+mn-lt"/>
                          <a:ea typeface="+mn-ea"/>
                          <a:cs typeface="+mn-cs"/>
                        </a:rPr>
                        <a:t>medium- to long-term (&gt;3 months) compared (SMD -0.47, 95% CI -0.87 to -0.08)</a:t>
                      </a:r>
                      <a:endParaRPr 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40000"/>
                        <a:lumOff val="60000"/>
                      </a:srgbClr>
                    </a:solidFill>
                  </a:tcPr>
                </a:tc>
                <a:extLst>
                  <a:ext uri="{0D108BD9-81ED-4DB2-BD59-A6C34878D82A}">
                    <a16:rowId xmlns:a16="http://schemas.microsoft.com/office/drawing/2014/main" val="10001"/>
                  </a:ext>
                </a:extLst>
              </a:tr>
              <a:tr h="777240">
                <a:tc rowSpan="3">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a:t>Group CBT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b="1" dirty="0"/>
                        <a:t>vs.</a:t>
                      </a:r>
                      <a:r>
                        <a:rPr lang="en-US" sz="2400" b="1" baseline="0" dirty="0"/>
                        <a:t> Individual CBT</a:t>
                      </a:r>
                      <a:r>
                        <a:rPr lang="en-US" sz="2400" baseline="30000" dirty="0"/>
                        <a:t>48, level I</a:t>
                      </a:r>
                      <a:endParaRPr lang="en-US" sz="2400" b="1" baseline="30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lumMod val="40000"/>
                        <a:lumOff val="60000"/>
                      </a:srgbClr>
                    </a:solidFill>
                  </a:tcPr>
                </a:tc>
                <a:tc row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400" dirty="0"/>
                        <a:t>Favor Individual CBT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lumMod val="40000"/>
                        <a:lumOff val="6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231775" indent="-231775"/>
                      <a:r>
                        <a:rPr lang="en-US" sz="2400" b="0" i="0" u="none" strike="noStrike" kern="1200" baseline="0" dirty="0">
                          <a:solidFill>
                            <a:schemeClr val="dk1"/>
                          </a:solidFill>
                          <a:latin typeface="+mn-lt"/>
                          <a:ea typeface="+mn-ea"/>
                          <a:cs typeface="+mn-cs"/>
                        </a:rPr>
                        <a:t>• immediate post-treatment - within 1 week </a:t>
                      </a:r>
                      <a:r>
                        <a:rPr lang="pl-PL" sz="2400" b="0" i="0" u="none" strike="noStrike" kern="1200" baseline="0" dirty="0">
                          <a:solidFill>
                            <a:schemeClr val="dk1"/>
                          </a:solidFill>
                          <a:latin typeface="+mn-lt"/>
                          <a:ea typeface="+mn-ea"/>
                          <a:cs typeface="+mn-cs"/>
                        </a:rPr>
                        <a:t>(SMD=0.38, 95% CI 0.09 to 0.66)</a:t>
                      </a:r>
                      <a:endParaRPr lang="en-US" sz="2400" b="0" i="0" u="none" strike="noStrike" kern="1200" baseline="0" dirty="0">
                        <a:solidFill>
                          <a:schemeClr val="dk1"/>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lumMod val="40000"/>
                        <a:lumOff val="60000"/>
                      </a:srgbClr>
                    </a:solidFill>
                  </a:tcPr>
                </a:tc>
                <a:extLst>
                  <a:ext uri="{0D108BD9-81ED-4DB2-BD59-A6C34878D82A}">
                    <a16:rowId xmlns:a16="http://schemas.microsoft.com/office/drawing/2014/main" val="10002"/>
                  </a:ext>
                </a:extLst>
              </a:tr>
              <a:tr h="0">
                <a:tc vMerge="1">
                  <a:txBody>
                    <a:bodyPr/>
                    <a:lstStyle/>
                    <a:p>
                      <a:endParaRPr lang="en-US"/>
                    </a:p>
                  </a:txBody>
                  <a:tcPr/>
                </a:tc>
                <a:tc vMerge="1">
                  <a:txBody>
                    <a:bodyPr/>
                    <a:lstStyle/>
                    <a:p>
                      <a:endParaRPr lang="en-US"/>
                    </a:p>
                  </a:txBody>
                  <a:tcPr/>
                </a:tc>
                <a:tc row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342900" indent="-342900">
                        <a:buFont typeface="Arial" panose="020B0604020202020204" pitchFamily="34" charset="0"/>
                        <a:buChar char="•"/>
                      </a:pPr>
                      <a:r>
                        <a:rPr lang="en-US" sz="2400" dirty="0"/>
                        <a:t>short-term</a:t>
                      </a:r>
                    </a:p>
                    <a:p>
                      <a:pPr marL="342900" indent="-342900">
                        <a:buFont typeface="Arial" panose="020B0604020202020204" pitchFamily="34" charset="0"/>
                        <a:buChar char="•"/>
                      </a:pPr>
                      <a:r>
                        <a:rPr lang="en-US" sz="2400" dirty="0"/>
                        <a:t>medium-</a:t>
                      </a:r>
                      <a:r>
                        <a:rPr lang="en-US" sz="2400" baseline="0" dirty="0"/>
                        <a:t> to long-term </a:t>
                      </a:r>
                      <a:r>
                        <a:rPr lang="en-US" sz="2400" b="0" i="0" u="none" strike="noStrike" kern="1200" baseline="0" dirty="0">
                          <a:solidFill>
                            <a:schemeClr val="dk1"/>
                          </a:solidFill>
                          <a:latin typeface="Calibri" panose="020F0502020204030204"/>
                          <a:ea typeface="+mn-ea"/>
                          <a:cs typeface="+mn-cs"/>
                        </a:rPr>
                        <a:t>(&gt;3 months) </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lumMod val="40000"/>
                        <a:lumOff val="60000"/>
                      </a:srgbClr>
                    </a:solidFill>
                  </a:tcPr>
                </a:tc>
                <a:extLst>
                  <a:ext uri="{0D108BD9-81ED-4DB2-BD59-A6C34878D82A}">
                    <a16:rowId xmlns:a16="http://schemas.microsoft.com/office/drawing/2014/main" val="10003"/>
                  </a:ext>
                </a:extLst>
              </a:tr>
              <a:tr h="731520">
                <a:tc vMerge="1">
                  <a:txBody>
                    <a:bodyPr/>
                    <a:lstStyle/>
                    <a:p>
                      <a:endParaRPr lang="en-US"/>
                    </a:p>
                  </a:txBody>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400" dirty="0"/>
                        <a:t>NS difference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lumMod val="40000"/>
                        <a:lumOff val="60000"/>
                      </a:srgbClr>
                    </a:solidFill>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 name="TextBox 1">
            <a:extLst>
              <a:ext uri="{FF2B5EF4-FFF2-40B4-BE49-F238E27FC236}">
                <a16:creationId xmlns:a16="http://schemas.microsoft.com/office/drawing/2014/main" id="{A585DF87-12F8-4A11-A336-764B76C15C9E}"/>
              </a:ext>
            </a:extLst>
          </p:cNvPr>
          <p:cNvSpPr txBox="1"/>
          <p:nvPr/>
        </p:nvSpPr>
        <p:spPr>
          <a:xfrm>
            <a:off x="273050" y="6334780"/>
            <a:ext cx="11645900" cy="523220"/>
          </a:xfrm>
          <a:prstGeom prst="rect">
            <a:avLst/>
          </a:prstGeom>
          <a:noFill/>
        </p:spPr>
        <p:txBody>
          <a:bodyPr wrap="square" rtlCol="0">
            <a:spAutoFit/>
          </a:bodyPr>
          <a:lstStyle/>
          <a:p>
            <a:r>
              <a:rPr lang="en-US" sz="1400" dirty="0"/>
              <a:t>48. Huntley AL, Araya R, Salisbury C. Group psychological therapies for depression in the community: systematic review and meta-analysis. Br J Psychiatry.</a:t>
            </a:r>
          </a:p>
          <a:p>
            <a:r>
              <a:rPr lang="en-US" sz="1400" dirty="0"/>
              <a:t>      2012;200(3):184-190.</a:t>
            </a:r>
          </a:p>
        </p:txBody>
      </p:sp>
    </p:spTree>
    <p:extLst>
      <p:ext uri="{BB962C8B-B14F-4D97-AF65-F5344CB8AC3E}">
        <p14:creationId xmlns:p14="http://schemas.microsoft.com/office/powerpoint/2010/main" val="133445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3C50F8A-9A7D-4ADE-B753-FE52ED4C50D5}"/>
              </a:ext>
            </a:extLst>
          </p:cNvPr>
          <p:cNvPicPr>
            <a:picLocks noChangeAspect="1"/>
          </p:cNvPicPr>
          <p:nvPr/>
        </p:nvPicPr>
        <p:blipFill>
          <a:blip r:embed="rId2"/>
          <a:stretch>
            <a:fillRect/>
          </a:stretch>
        </p:blipFill>
        <p:spPr>
          <a:xfrm>
            <a:off x="0" y="365125"/>
            <a:ext cx="12192000" cy="6858000"/>
          </a:xfrm>
          <a:prstGeom prst="rect">
            <a:avLst/>
          </a:prstGeom>
        </p:spPr>
      </p:pic>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Cognitive </a:t>
            </a:r>
            <a:r>
              <a:rPr lang="en-US" b="1" dirty="0" err="1"/>
              <a:t>Behaviour</a:t>
            </a:r>
            <a:r>
              <a:rPr lang="en-US" b="1" dirty="0"/>
              <a:t> Therapy</a:t>
            </a:r>
            <a:r>
              <a:rPr lang="en-US" b="1" baseline="-25000" dirty="0"/>
              <a:t>1</a:t>
            </a:r>
            <a:endParaRPr lang="en-US" b="1" baseline="30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2166729"/>
            <a:ext cx="10919460" cy="4326145"/>
          </a:xfrm>
        </p:spPr>
        <p:txBody>
          <a:bodyPr>
            <a:normAutofit/>
          </a:bodyPr>
          <a:lstStyle/>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19126520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3C50F8A-9A7D-4ADE-B753-FE52ED4C50D5}"/>
              </a:ext>
            </a:extLst>
          </p:cNvPr>
          <p:cNvPicPr>
            <a:picLocks noChangeAspect="1"/>
          </p:cNvPicPr>
          <p:nvPr/>
        </p:nvPicPr>
        <p:blipFill>
          <a:blip r:embed="rId2"/>
          <a:stretch>
            <a:fillRect/>
          </a:stretch>
        </p:blipFill>
        <p:spPr>
          <a:xfrm>
            <a:off x="0" y="365125"/>
            <a:ext cx="12192000" cy="6858000"/>
          </a:xfrm>
          <a:prstGeom prst="rect">
            <a:avLst/>
          </a:prstGeom>
        </p:spPr>
      </p:pic>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Cognitive </a:t>
            </a:r>
            <a:r>
              <a:rPr lang="en-US" b="1" dirty="0" err="1"/>
              <a:t>Behaviour</a:t>
            </a:r>
            <a:r>
              <a:rPr lang="en-US" b="1" dirty="0"/>
              <a:t> Therapy</a:t>
            </a:r>
            <a:r>
              <a:rPr lang="en-US" b="1" baseline="-25000" dirty="0"/>
              <a:t>2</a:t>
            </a:r>
            <a:endParaRPr lang="en-US" b="1" baseline="30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2166729"/>
            <a:ext cx="10919460" cy="4326145"/>
          </a:xfrm>
        </p:spPr>
        <p:txBody>
          <a:bodyPr>
            <a:normAutofit/>
          </a:bodyPr>
          <a:lstStyle/>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8F77E97F-048A-49D0-BC78-B943C0A2E3D9}"/>
              </a:ext>
            </a:extLst>
          </p:cNvPr>
          <p:cNvSpPr txBox="1"/>
          <p:nvPr/>
        </p:nvSpPr>
        <p:spPr>
          <a:xfrm>
            <a:off x="7484533" y="2302933"/>
            <a:ext cx="3064934" cy="646331"/>
          </a:xfrm>
          <a:prstGeom prst="rect">
            <a:avLst/>
          </a:prstGeom>
          <a:noFill/>
        </p:spPr>
        <p:txBody>
          <a:bodyPr wrap="square" rtlCol="0">
            <a:spAutoFit/>
          </a:bodyPr>
          <a:lstStyle/>
          <a:p>
            <a:pPr algn="ctr"/>
            <a:r>
              <a:rPr lang="en-US" b="1" dirty="0"/>
              <a:t>“I’m useless &amp; no body likes me”</a:t>
            </a:r>
            <a:endParaRPr lang="en-MY" b="1" dirty="0"/>
          </a:p>
        </p:txBody>
      </p:sp>
      <p:sp>
        <p:nvSpPr>
          <p:cNvPr id="8" name="TextBox 7">
            <a:extLst>
              <a:ext uri="{FF2B5EF4-FFF2-40B4-BE49-F238E27FC236}">
                <a16:creationId xmlns:a16="http://schemas.microsoft.com/office/drawing/2014/main" id="{34879AA4-88BE-415C-8233-87F36526C9B9}"/>
              </a:ext>
            </a:extLst>
          </p:cNvPr>
          <p:cNvSpPr txBox="1"/>
          <p:nvPr/>
        </p:nvSpPr>
        <p:spPr>
          <a:xfrm>
            <a:off x="8540326" y="4750868"/>
            <a:ext cx="3064934" cy="369332"/>
          </a:xfrm>
          <a:prstGeom prst="rect">
            <a:avLst/>
          </a:prstGeom>
          <a:noFill/>
        </p:spPr>
        <p:txBody>
          <a:bodyPr wrap="square" rtlCol="0">
            <a:spAutoFit/>
          </a:bodyPr>
          <a:lstStyle/>
          <a:p>
            <a:pPr algn="ctr"/>
            <a:r>
              <a:rPr lang="en-US" b="1" dirty="0"/>
              <a:t>Sad</a:t>
            </a:r>
            <a:r>
              <a:rPr lang="en-MY" b="1" dirty="0"/>
              <a:t> &amp; overwhelmed</a:t>
            </a:r>
            <a:endParaRPr lang="en-US" b="1" dirty="0"/>
          </a:p>
        </p:txBody>
      </p:sp>
      <p:sp>
        <p:nvSpPr>
          <p:cNvPr id="9" name="TextBox 8">
            <a:extLst>
              <a:ext uri="{FF2B5EF4-FFF2-40B4-BE49-F238E27FC236}">
                <a16:creationId xmlns:a16="http://schemas.microsoft.com/office/drawing/2014/main" id="{3AF34738-2ED0-4699-A46F-8FCBCBD2236F}"/>
              </a:ext>
            </a:extLst>
          </p:cNvPr>
          <p:cNvSpPr txBox="1"/>
          <p:nvPr/>
        </p:nvSpPr>
        <p:spPr>
          <a:xfrm>
            <a:off x="511179" y="4196870"/>
            <a:ext cx="3064934" cy="923330"/>
          </a:xfrm>
          <a:prstGeom prst="rect">
            <a:avLst/>
          </a:prstGeom>
          <a:noFill/>
        </p:spPr>
        <p:txBody>
          <a:bodyPr wrap="square" rtlCol="0">
            <a:spAutoFit/>
          </a:bodyPr>
          <a:lstStyle/>
          <a:p>
            <a:pPr algn="ctr"/>
            <a:r>
              <a:rPr lang="en-US" b="1" dirty="0"/>
              <a:t>Social withdrawal</a:t>
            </a:r>
          </a:p>
          <a:p>
            <a:pPr algn="ctr"/>
            <a:r>
              <a:rPr lang="en-US" b="1" dirty="0"/>
              <a:t>Unable to engage in any activities</a:t>
            </a:r>
            <a:endParaRPr lang="en-MY" b="1" dirty="0"/>
          </a:p>
        </p:txBody>
      </p:sp>
    </p:spTree>
    <p:extLst>
      <p:ext uri="{BB962C8B-B14F-4D97-AF65-F5344CB8AC3E}">
        <p14:creationId xmlns:p14="http://schemas.microsoft.com/office/powerpoint/2010/main" val="20558055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3C50F8A-9A7D-4ADE-B753-FE52ED4C50D5}"/>
              </a:ext>
            </a:extLst>
          </p:cNvPr>
          <p:cNvPicPr>
            <a:picLocks noChangeAspect="1"/>
          </p:cNvPicPr>
          <p:nvPr/>
        </p:nvPicPr>
        <p:blipFill>
          <a:blip r:embed="rId2"/>
          <a:stretch>
            <a:fillRect/>
          </a:stretch>
        </p:blipFill>
        <p:spPr>
          <a:xfrm>
            <a:off x="0" y="365125"/>
            <a:ext cx="12192000" cy="6858000"/>
          </a:xfrm>
          <a:prstGeom prst="rect">
            <a:avLst/>
          </a:prstGeom>
        </p:spPr>
      </p:pic>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Cognitive </a:t>
            </a:r>
            <a:r>
              <a:rPr lang="en-US" b="1" dirty="0" err="1"/>
              <a:t>Behaviour</a:t>
            </a:r>
            <a:r>
              <a:rPr lang="en-US" b="1" dirty="0"/>
              <a:t> Therapy</a:t>
            </a:r>
            <a:r>
              <a:rPr lang="en-US" b="1" baseline="-25000" dirty="0"/>
              <a:t>3</a:t>
            </a:r>
            <a:endParaRPr lang="en-US" b="1" baseline="30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2166729"/>
            <a:ext cx="10919460" cy="4326145"/>
          </a:xfrm>
        </p:spPr>
        <p:txBody>
          <a:bodyPr>
            <a:normAutofit/>
          </a:bodyPr>
          <a:lstStyle/>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8F77E97F-048A-49D0-BC78-B943C0A2E3D9}"/>
              </a:ext>
            </a:extLst>
          </p:cNvPr>
          <p:cNvSpPr txBox="1"/>
          <p:nvPr/>
        </p:nvSpPr>
        <p:spPr>
          <a:xfrm>
            <a:off x="7484533" y="2302933"/>
            <a:ext cx="3064934" cy="646331"/>
          </a:xfrm>
          <a:prstGeom prst="rect">
            <a:avLst/>
          </a:prstGeom>
          <a:noFill/>
          <a:ln w="76200">
            <a:solidFill>
              <a:srgbClr val="FF0000"/>
            </a:solidFill>
          </a:ln>
        </p:spPr>
        <p:txBody>
          <a:bodyPr wrap="square" rtlCol="0">
            <a:spAutoFit/>
          </a:bodyPr>
          <a:lstStyle/>
          <a:p>
            <a:pPr algn="ctr"/>
            <a:r>
              <a:rPr lang="en-US" b="1" dirty="0"/>
              <a:t>“I’m useless &amp; no body likes me”</a:t>
            </a:r>
            <a:endParaRPr lang="en-MY" b="1" dirty="0"/>
          </a:p>
        </p:txBody>
      </p:sp>
      <p:sp>
        <p:nvSpPr>
          <p:cNvPr id="8" name="TextBox 7">
            <a:extLst>
              <a:ext uri="{FF2B5EF4-FFF2-40B4-BE49-F238E27FC236}">
                <a16:creationId xmlns:a16="http://schemas.microsoft.com/office/drawing/2014/main" id="{34879AA4-88BE-415C-8233-87F36526C9B9}"/>
              </a:ext>
            </a:extLst>
          </p:cNvPr>
          <p:cNvSpPr txBox="1"/>
          <p:nvPr/>
        </p:nvSpPr>
        <p:spPr>
          <a:xfrm>
            <a:off x="8540326" y="4750868"/>
            <a:ext cx="3064934" cy="369332"/>
          </a:xfrm>
          <a:prstGeom prst="rect">
            <a:avLst/>
          </a:prstGeom>
          <a:noFill/>
        </p:spPr>
        <p:txBody>
          <a:bodyPr wrap="square" rtlCol="0">
            <a:spAutoFit/>
          </a:bodyPr>
          <a:lstStyle/>
          <a:p>
            <a:pPr algn="ctr"/>
            <a:r>
              <a:rPr lang="en-US" b="1" dirty="0"/>
              <a:t>Sad</a:t>
            </a:r>
            <a:r>
              <a:rPr lang="en-MY" b="1" dirty="0"/>
              <a:t> &amp; overwhelmed</a:t>
            </a:r>
            <a:endParaRPr lang="en-US" b="1" dirty="0"/>
          </a:p>
        </p:txBody>
      </p:sp>
      <p:sp>
        <p:nvSpPr>
          <p:cNvPr id="9" name="TextBox 8">
            <a:extLst>
              <a:ext uri="{FF2B5EF4-FFF2-40B4-BE49-F238E27FC236}">
                <a16:creationId xmlns:a16="http://schemas.microsoft.com/office/drawing/2014/main" id="{3AF34738-2ED0-4699-A46F-8FCBCBD2236F}"/>
              </a:ext>
            </a:extLst>
          </p:cNvPr>
          <p:cNvSpPr txBox="1"/>
          <p:nvPr/>
        </p:nvSpPr>
        <p:spPr>
          <a:xfrm>
            <a:off x="511179" y="4196870"/>
            <a:ext cx="3064934" cy="923330"/>
          </a:xfrm>
          <a:prstGeom prst="rect">
            <a:avLst/>
          </a:prstGeom>
          <a:noFill/>
        </p:spPr>
        <p:txBody>
          <a:bodyPr wrap="square" rtlCol="0">
            <a:spAutoFit/>
          </a:bodyPr>
          <a:lstStyle/>
          <a:p>
            <a:pPr algn="ctr"/>
            <a:r>
              <a:rPr lang="en-US" b="1" dirty="0"/>
              <a:t>Social withdrawal</a:t>
            </a:r>
          </a:p>
          <a:p>
            <a:pPr algn="ctr"/>
            <a:r>
              <a:rPr lang="en-US" b="1" dirty="0"/>
              <a:t>Unable to engage in any activities</a:t>
            </a:r>
            <a:endParaRPr lang="en-MY" b="1" dirty="0"/>
          </a:p>
        </p:txBody>
      </p:sp>
    </p:spTree>
    <p:extLst>
      <p:ext uri="{BB962C8B-B14F-4D97-AF65-F5344CB8AC3E}">
        <p14:creationId xmlns:p14="http://schemas.microsoft.com/office/powerpoint/2010/main" val="3232569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411" name="Content Placeholder 2">
            <a:extLst>
              <a:ext uri="{FF2B5EF4-FFF2-40B4-BE49-F238E27FC236}">
                <a16:creationId xmlns:a16="http://schemas.microsoft.com/office/drawing/2014/main" id="{25709A2B-A290-4648-B401-98C33F1BEDF8}"/>
              </a:ext>
            </a:extLst>
          </p:cNvPr>
          <p:cNvSpPr>
            <a:spLocks noGrp="1"/>
          </p:cNvSpPr>
          <p:nvPr>
            <p:ph idx="1"/>
          </p:nvPr>
        </p:nvSpPr>
        <p:spPr>
          <a:xfrm>
            <a:off x="838200" y="1825625"/>
            <a:ext cx="10515600" cy="1325563"/>
          </a:xfrm>
          <a:ln w="38100">
            <a:solidFill>
              <a:srgbClr val="FF0000"/>
            </a:solidFill>
          </a:ln>
        </p:spPr>
        <p:txBody>
          <a:bodyPr>
            <a:normAutofit/>
          </a:bodyPr>
          <a:lstStyle/>
          <a:p>
            <a:pPr eaLnBrk="1" hangingPunct="1"/>
            <a:r>
              <a:rPr lang="en-GB" altLang="en-US" dirty="0" err="1"/>
              <a:t>Apakah</a:t>
            </a:r>
            <a:r>
              <a:rPr lang="en-GB" altLang="en-US" dirty="0"/>
              <a:t> </a:t>
            </a:r>
            <a:r>
              <a:rPr lang="en-GB" altLang="en-US" b="1" dirty="0"/>
              <a:t>FAEDAH </a:t>
            </a:r>
            <a:r>
              <a:rPr lang="en-GB" altLang="en-US" dirty="0"/>
              <a:t>yang </a:t>
            </a:r>
            <a:r>
              <a:rPr lang="en-GB" altLang="en-US" dirty="0" err="1"/>
              <a:t>saya</a:t>
            </a:r>
            <a:r>
              <a:rPr lang="en-GB" altLang="en-US" dirty="0"/>
              <a:t> </a:t>
            </a:r>
            <a:r>
              <a:rPr lang="en-GB" altLang="en-US" dirty="0" err="1"/>
              <a:t>dapat</a:t>
            </a:r>
            <a:r>
              <a:rPr lang="en-GB" altLang="en-US" dirty="0"/>
              <a:t> </a:t>
            </a:r>
            <a:r>
              <a:rPr lang="en-GB" altLang="en-US" dirty="0" err="1"/>
              <a:t>jika</a:t>
            </a:r>
            <a:r>
              <a:rPr lang="en-GB" altLang="en-US" dirty="0"/>
              <a:t> </a:t>
            </a:r>
            <a:r>
              <a:rPr lang="en-GB" altLang="en-US" dirty="0" err="1"/>
              <a:t>terus</a:t>
            </a:r>
            <a:r>
              <a:rPr lang="en-GB" altLang="en-US" dirty="0"/>
              <a:t> </a:t>
            </a:r>
            <a:r>
              <a:rPr lang="en-GB" altLang="en-US" dirty="0" err="1"/>
              <a:t>berfikiran</a:t>
            </a:r>
            <a:r>
              <a:rPr lang="en-GB" altLang="en-US" dirty="0"/>
              <a:t> </a:t>
            </a:r>
            <a:r>
              <a:rPr lang="en-GB" altLang="en-US" dirty="0" err="1"/>
              <a:t>sebegini</a:t>
            </a:r>
            <a:r>
              <a:rPr lang="en-GB" altLang="en-US" dirty="0"/>
              <a:t>? </a:t>
            </a:r>
            <a:r>
              <a:rPr lang="en-GB" altLang="en-US" dirty="0" err="1"/>
              <a:t>Apakah</a:t>
            </a:r>
            <a:r>
              <a:rPr lang="en-GB" altLang="en-US" dirty="0"/>
              <a:t> </a:t>
            </a:r>
            <a:r>
              <a:rPr lang="en-GB" altLang="en-US" b="1" dirty="0"/>
              <a:t>BUKTI</a:t>
            </a:r>
            <a:r>
              <a:rPr lang="en-GB" altLang="en-US" dirty="0"/>
              <a:t> yang </a:t>
            </a:r>
            <a:r>
              <a:rPr lang="en-GB" altLang="en-US" dirty="0" err="1"/>
              <a:t>menyokong</a:t>
            </a:r>
            <a:r>
              <a:rPr lang="en-GB" altLang="en-US" dirty="0"/>
              <a:t> </a:t>
            </a:r>
            <a:r>
              <a:rPr lang="en-GB" altLang="en-US" dirty="0" err="1"/>
              <a:t>fikiran</a:t>
            </a:r>
            <a:r>
              <a:rPr lang="en-GB" altLang="en-US" dirty="0"/>
              <a:t> </a:t>
            </a:r>
            <a:r>
              <a:rPr lang="en-GB" altLang="en-US" dirty="0" err="1"/>
              <a:t>negatif</a:t>
            </a:r>
            <a:r>
              <a:rPr lang="en-GB" altLang="en-US" dirty="0"/>
              <a:t> </a:t>
            </a:r>
            <a:r>
              <a:rPr lang="en-GB" altLang="en-US" dirty="0" err="1"/>
              <a:t>tersebut</a:t>
            </a:r>
            <a:r>
              <a:rPr lang="en-GB" altLang="en-US" dirty="0"/>
              <a:t>?            </a:t>
            </a:r>
            <a:r>
              <a:rPr lang="en-GB" altLang="en-US" dirty="0" err="1"/>
              <a:t>Apakah</a:t>
            </a:r>
            <a:r>
              <a:rPr lang="en-GB" altLang="en-US" dirty="0"/>
              <a:t> </a:t>
            </a:r>
            <a:r>
              <a:rPr lang="en-GB" altLang="en-US" dirty="0" err="1"/>
              <a:t>ada</a:t>
            </a:r>
            <a:r>
              <a:rPr lang="en-GB" altLang="en-US" dirty="0"/>
              <a:t> </a:t>
            </a:r>
            <a:r>
              <a:rPr lang="en-GB" altLang="en-US" dirty="0" err="1"/>
              <a:t>pemikiran</a:t>
            </a:r>
            <a:r>
              <a:rPr lang="en-GB" altLang="en-US" dirty="0"/>
              <a:t> </a:t>
            </a:r>
            <a:r>
              <a:rPr lang="en-GB" altLang="en-US" b="1" dirty="0"/>
              <a:t>ALTERNATIF</a:t>
            </a:r>
            <a:r>
              <a:rPr lang="en-GB" altLang="en-US" dirty="0"/>
              <a:t> lain yang </a:t>
            </a:r>
            <a:r>
              <a:rPr lang="en-GB" altLang="en-US" dirty="0" err="1"/>
              <a:t>boleh</a:t>
            </a:r>
            <a:r>
              <a:rPr lang="en-GB" altLang="en-US" dirty="0"/>
              <a:t> </a:t>
            </a:r>
            <a:r>
              <a:rPr lang="en-GB" altLang="en-US" dirty="0" err="1"/>
              <a:t>diterangkan</a:t>
            </a:r>
            <a:r>
              <a:rPr lang="en-GB" altLang="en-US" dirty="0"/>
              <a:t>? </a:t>
            </a:r>
            <a:endParaRPr lang="en-MY" altLang="en-US" dirty="0"/>
          </a:p>
        </p:txBody>
      </p:sp>
      <p:sp>
        <p:nvSpPr>
          <p:cNvPr id="4" name="Content Placeholder 2">
            <a:extLst>
              <a:ext uri="{FF2B5EF4-FFF2-40B4-BE49-F238E27FC236}">
                <a16:creationId xmlns:a16="http://schemas.microsoft.com/office/drawing/2014/main" id="{9B4C48E5-2371-40AA-87B6-D4B3C10DF818}"/>
              </a:ext>
            </a:extLst>
          </p:cNvPr>
          <p:cNvSpPr txBox="1">
            <a:spLocks/>
          </p:cNvSpPr>
          <p:nvPr/>
        </p:nvSpPr>
        <p:spPr>
          <a:xfrm>
            <a:off x="838200" y="3286125"/>
            <a:ext cx="10515600" cy="1325563"/>
          </a:xfrm>
          <a:prstGeom prst="rect">
            <a:avLst/>
          </a:prstGeom>
          <a:ln w="38100">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dirty="0" err="1"/>
              <a:t>Apakah</a:t>
            </a:r>
            <a:r>
              <a:rPr lang="en-GB" altLang="en-US" dirty="0"/>
              <a:t> </a:t>
            </a:r>
            <a:r>
              <a:rPr lang="en-GB" altLang="en-US" b="1" dirty="0"/>
              <a:t>JENIS FIKIRAN NEGATIF</a:t>
            </a:r>
            <a:r>
              <a:rPr lang="en-GB" altLang="en-US" dirty="0"/>
              <a:t> yang </a:t>
            </a:r>
            <a:r>
              <a:rPr lang="en-GB" altLang="en-US" dirty="0" err="1"/>
              <a:t>saya</a:t>
            </a:r>
            <a:r>
              <a:rPr lang="en-GB" altLang="en-US" dirty="0"/>
              <a:t> </a:t>
            </a:r>
            <a:r>
              <a:rPr lang="en-GB" altLang="en-US" dirty="0" err="1"/>
              <a:t>ada</a:t>
            </a:r>
            <a:r>
              <a:rPr lang="en-GB" altLang="en-US" dirty="0"/>
              <a:t>?                             </a:t>
            </a:r>
            <a:r>
              <a:rPr lang="en-GB" altLang="en-US" dirty="0" err="1"/>
              <a:t>Apakah</a:t>
            </a:r>
            <a:r>
              <a:rPr lang="en-GB" altLang="en-US" dirty="0"/>
              <a:t> </a:t>
            </a:r>
            <a:r>
              <a:rPr lang="en-GB" altLang="en-US" b="1" dirty="0"/>
              <a:t>NASIHAT SAYA</a:t>
            </a:r>
            <a:r>
              <a:rPr lang="en-GB" altLang="en-US" dirty="0"/>
              <a:t> </a:t>
            </a:r>
            <a:r>
              <a:rPr lang="en-GB" altLang="en-US" dirty="0" err="1"/>
              <a:t>kepada</a:t>
            </a:r>
            <a:r>
              <a:rPr lang="en-GB" altLang="en-US" dirty="0"/>
              <a:t> </a:t>
            </a:r>
            <a:r>
              <a:rPr lang="en-GB" altLang="en-US" dirty="0" err="1"/>
              <a:t>kawan</a:t>
            </a:r>
            <a:r>
              <a:rPr lang="en-GB" altLang="en-US" dirty="0"/>
              <a:t> </a:t>
            </a:r>
            <a:r>
              <a:rPr lang="en-GB" altLang="en-US" dirty="0" err="1"/>
              <a:t>atau</a:t>
            </a:r>
            <a:r>
              <a:rPr lang="en-GB" altLang="en-US" dirty="0"/>
              <a:t> </a:t>
            </a:r>
            <a:r>
              <a:rPr lang="en-GB" altLang="en-US" dirty="0" err="1"/>
              <a:t>kanak-kanak</a:t>
            </a:r>
            <a:r>
              <a:rPr lang="en-GB" altLang="en-US" dirty="0"/>
              <a:t> </a:t>
            </a:r>
            <a:r>
              <a:rPr lang="en-GB" altLang="en-US" dirty="0" err="1"/>
              <a:t>sekiranya</a:t>
            </a:r>
            <a:r>
              <a:rPr lang="en-GB" altLang="en-US" dirty="0"/>
              <a:t> </a:t>
            </a:r>
            <a:r>
              <a:rPr lang="en-GB" altLang="en-US" dirty="0" err="1"/>
              <a:t>mereka</a:t>
            </a:r>
            <a:r>
              <a:rPr lang="en-GB" altLang="en-US" dirty="0"/>
              <a:t> </a:t>
            </a:r>
            <a:r>
              <a:rPr lang="en-GB" altLang="en-US" dirty="0" err="1"/>
              <a:t>menghadapi</a:t>
            </a:r>
            <a:r>
              <a:rPr lang="en-GB" altLang="en-US" dirty="0"/>
              <a:t> </a:t>
            </a:r>
            <a:r>
              <a:rPr lang="en-GB" altLang="en-US" dirty="0" err="1"/>
              <a:t>situasi</a:t>
            </a:r>
            <a:r>
              <a:rPr lang="en-GB" altLang="en-US" dirty="0"/>
              <a:t> yang </a:t>
            </a:r>
            <a:r>
              <a:rPr lang="en-GB" altLang="en-US" dirty="0" err="1"/>
              <a:t>sama</a:t>
            </a:r>
            <a:r>
              <a:rPr lang="en-GB" altLang="en-US" dirty="0"/>
              <a:t>?</a:t>
            </a:r>
            <a:endParaRPr lang="en-MY" altLang="en-US" dirty="0"/>
          </a:p>
          <a:p>
            <a:endParaRPr lang="en-MY" altLang="en-US" dirty="0"/>
          </a:p>
        </p:txBody>
      </p:sp>
      <p:sp>
        <p:nvSpPr>
          <p:cNvPr id="5" name="Title 1">
            <a:extLst>
              <a:ext uri="{FF2B5EF4-FFF2-40B4-BE49-F238E27FC236}">
                <a16:creationId xmlns:a16="http://schemas.microsoft.com/office/drawing/2014/main" id="{9E73B118-1E97-47AA-B531-65AADD7E0B09}"/>
              </a:ext>
            </a:extLst>
          </p:cNvPr>
          <p:cNvSpPr>
            <a:spLocks noGrp="1"/>
          </p:cNvSpPr>
          <p:nvPr>
            <p:ph type="title"/>
          </p:nvPr>
        </p:nvSpPr>
        <p:spPr>
          <a:xfrm>
            <a:off x="838200" y="365125"/>
            <a:ext cx="10515600" cy="1325563"/>
          </a:xfrm>
          <a:ln w="76200">
            <a:solidFill>
              <a:srgbClr val="00B0F0"/>
            </a:solidFill>
            <a:miter lim="800000"/>
            <a:headEnd/>
            <a:tailEnd/>
          </a:ln>
        </p:spPr>
        <p:txBody>
          <a:bodyPr/>
          <a:lstStyle/>
          <a:p>
            <a:pPr algn="ctr" eaLnBrk="1" hangingPunct="1"/>
            <a:r>
              <a:rPr lang="en-US" altLang="en-US" b="1" dirty="0"/>
              <a:t>CARA UNTUK CABAR FIKIRAN NEGATIF</a:t>
            </a:r>
            <a:endParaRPr lang="en-MY" altLang="en-US" b="1" dirty="0"/>
          </a:p>
        </p:txBody>
      </p:sp>
      <p:sp>
        <p:nvSpPr>
          <p:cNvPr id="6" name="Content Placeholder 2">
            <a:extLst>
              <a:ext uri="{FF2B5EF4-FFF2-40B4-BE49-F238E27FC236}">
                <a16:creationId xmlns:a16="http://schemas.microsoft.com/office/drawing/2014/main" id="{89DCBCCD-D42C-44A1-8625-72B69795F5D5}"/>
              </a:ext>
            </a:extLst>
          </p:cNvPr>
          <p:cNvSpPr txBox="1">
            <a:spLocks/>
          </p:cNvSpPr>
          <p:nvPr/>
        </p:nvSpPr>
        <p:spPr>
          <a:xfrm>
            <a:off x="838200" y="4746625"/>
            <a:ext cx="10515600" cy="1603375"/>
          </a:xfrm>
          <a:prstGeom prst="rect">
            <a:avLst/>
          </a:prstGeom>
          <a:ln w="38100">
            <a:solidFill>
              <a:srgbClr val="FF000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dirty="0" err="1"/>
              <a:t>Apakah</a:t>
            </a:r>
            <a:r>
              <a:rPr lang="en-GB" altLang="en-US" dirty="0"/>
              <a:t> </a:t>
            </a:r>
            <a:r>
              <a:rPr lang="en-GB" altLang="en-US" dirty="0" err="1"/>
              <a:t>sebenarnya</a:t>
            </a:r>
            <a:r>
              <a:rPr lang="en-GB" altLang="en-US" dirty="0"/>
              <a:t> </a:t>
            </a:r>
            <a:r>
              <a:rPr lang="en-GB" altLang="en-US" b="1" dirty="0"/>
              <a:t>KEKUATAN ATAU KEISTIMEWAAN</a:t>
            </a:r>
            <a:r>
              <a:rPr lang="en-GB" altLang="en-US" dirty="0"/>
              <a:t> </a:t>
            </a:r>
            <a:r>
              <a:rPr lang="en-GB" altLang="en-US" dirty="0" err="1"/>
              <a:t>diri</a:t>
            </a:r>
            <a:r>
              <a:rPr lang="en-GB" altLang="en-US" dirty="0"/>
              <a:t> </a:t>
            </a:r>
            <a:r>
              <a:rPr lang="en-GB" altLang="en-US" dirty="0" err="1"/>
              <a:t>saya</a:t>
            </a:r>
            <a:r>
              <a:rPr lang="en-GB" altLang="en-US" dirty="0"/>
              <a:t> </a:t>
            </a:r>
            <a:r>
              <a:rPr lang="en-GB" altLang="en-US" dirty="0" err="1"/>
              <a:t>sebelum</a:t>
            </a:r>
            <a:r>
              <a:rPr lang="en-GB" altLang="en-US" dirty="0"/>
              <a:t> </a:t>
            </a:r>
            <a:r>
              <a:rPr lang="en-GB" altLang="en-US" dirty="0" err="1"/>
              <a:t>ini</a:t>
            </a:r>
            <a:r>
              <a:rPr lang="en-GB" altLang="en-US" dirty="0"/>
              <a:t>? </a:t>
            </a:r>
            <a:r>
              <a:rPr lang="en-GB" altLang="en-US" dirty="0" err="1"/>
              <a:t>Apakah</a:t>
            </a:r>
            <a:r>
              <a:rPr lang="en-GB" altLang="en-US" dirty="0"/>
              <a:t> </a:t>
            </a:r>
            <a:r>
              <a:rPr lang="en-GB" altLang="en-US" dirty="0" err="1"/>
              <a:t>sebenarnya</a:t>
            </a:r>
            <a:r>
              <a:rPr lang="en-GB" altLang="en-US" dirty="0"/>
              <a:t> </a:t>
            </a:r>
            <a:r>
              <a:rPr lang="en-GB" altLang="en-US" b="1" dirty="0"/>
              <a:t>KEBAIKAN ORANG LAIN</a:t>
            </a:r>
            <a:r>
              <a:rPr lang="en-GB" altLang="en-US" dirty="0"/>
              <a:t> yang </a:t>
            </a:r>
            <a:r>
              <a:rPr lang="en-GB" altLang="en-US" dirty="0" err="1"/>
              <a:t>boleh</a:t>
            </a:r>
            <a:r>
              <a:rPr lang="en-GB" altLang="en-US" dirty="0"/>
              <a:t> </a:t>
            </a:r>
            <a:r>
              <a:rPr lang="en-GB" altLang="en-US" dirty="0" err="1"/>
              <a:t>saya</a:t>
            </a:r>
            <a:r>
              <a:rPr lang="en-GB" altLang="en-US" dirty="0"/>
              <a:t> </a:t>
            </a:r>
            <a:r>
              <a:rPr lang="en-GB" altLang="en-US" dirty="0" err="1"/>
              <a:t>lihat</a:t>
            </a:r>
            <a:r>
              <a:rPr lang="en-GB" altLang="en-US" dirty="0"/>
              <a:t> </a:t>
            </a:r>
            <a:r>
              <a:rPr lang="en-GB" altLang="en-US" dirty="0" err="1"/>
              <a:t>disebalik</a:t>
            </a:r>
            <a:r>
              <a:rPr lang="en-GB" altLang="en-US" dirty="0"/>
              <a:t> </a:t>
            </a:r>
            <a:r>
              <a:rPr lang="en-GB" altLang="en-US" dirty="0" err="1"/>
              <a:t>apa</a:t>
            </a:r>
            <a:r>
              <a:rPr lang="en-GB" altLang="en-US" dirty="0"/>
              <a:t> yang </a:t>
            </a:r>
            <a:r>
              <a:rPr lang="en-GB" altLang="en-US" dirty="0" err="1"/>
              <a:t>berlaku</a:t>
            </a:r>
            <a:r>
              <a:rPr lang="en-GB" altLang="en-US" dirty="0"/>
              <a:t>? </a:t>
            </a:r>
            <a:r>
              <a:rPr lang="en-GB" altLang="en-US" dirty="0" err="1"/>
              <a:t>Apa</a:t>
            </a:r>
            <a:r>
              <a:rPr lang="en-GB" altLang="en-US" dirty="0"/>
              <a:t> yang </a:t>
            </a:r>
            <a:r>
              <a:rPr lang="en-GB" altLang="en-US" dirty="0" err="1"/>
              <a:t>saya</a:t>
            </a:r>
            <a:r>
              <a:rPr lang="en-GB" altLang="en-US" dirty="0"/>
              <a:t> </a:t>
            </a:r>
            <a:r>
              <a:rPr lang="en-GB" altLang="en-US" dirty="0" err="1"/>
              <a:t>belajar</a:t>
            </a:r>
            <a:r>
              <a:rPr lang="en-GB" altLang="en-US" dirty="0"/>
              <a:t> </a:t>
            </a:r>
            <a:r>
              <a:rPr lang="en-GB" altLang="en-US" dirty="0" err="1"/>
              <a:t>untuk</a:t>
            </a:r>
            <a:r>
              <a:rPr lang="en-GB" altLang="en-US" dirty="0"/>
              <a:t> </a:t>
            </a:r>
            <a:r>
              <a:rPr lang="en-GB" altLang="en-US" dirty="0" err="1"/>
              <a:t>jadikan</a:t>
            </a:r>
            <a:r>
              <a:rPr lang="en-GB" altLang="en-US" dirty="0"/>
              <a:t> </a:t>
            </a:r>
            <a:r>
              <a:rPr lang="en-GB" altLang="en-US" dirty="0" err="1"/>
              <a:t>saya</a:t>
            </a:r>
            <a:r>
              <a:rPr lang="en-GB" altLang="en-US" dirty="0"/>
              <a:t> </a:t>
            </a:r>
            <a:r>
              <a:rPr lang="en-GB" altLang="en-US" dirty="0" err="1"/>
              <a:t>lebih</a:t>
            </a:r>
            <a:r>
              <a:rPr lang="en-GB" altLang="en-US" dirty="0"/>
              <a:t> </a:t>
            </a:r>
            <a:r>
              <a:rPr lang="en-GB" altLang="en-US" dirty="0" err="1"/>
              <a:t>sihat</a:t>
            </a:r>
            <a:r>
              <a:rPr lang="en-GB" altLang="en-US" dirty="0"/>
              <a:t>?</a:t>
            </a:r>
            <a:endParaRPr lang="en-MY" altLang="en-US" dirty="0"/>
          </a:p>
          <a:p>
            <a:endParaRPr lang="en-MY" altLang="en-US" dirty="0"/>
          </a:p>
        </p:txBody>
      </p:sp>
      <p:sp>
        <p:nvSpPr>
          <p:cNvPr id="2" name="TextBox 1">
            <a:extLst>
              <a:ext uri="{FF2B5EF4-FFF2-40B4-BE49-F238E27FC236}">
                <a16:creationId xmlns:a16="http://schemas.microsoft.com/office/drawing/2014/main" id="{4BF722B0-9C47-4AB2-AFB5-5658AA627CE0}"/>
              </a:ext>
            </a:extLst>
          </p:cNvPr>
          <p:cNvSpPr txBox="1"/>
          <p:nvPr/>
        </p:nvSpPr>
        <p:spPr>
          <a:xfrm>
            <a:off x="185355" y="6399428"/>
            <a:ext cx="12047837" cy="291042"/>
          </a:xfrm>
          <a:prstGeom prst="rect">
            <a:avLst/>
          </a:prstGeom>
          <a:noFill/>
        </p:spPr>
        <p:txBody>
          <a:bodyPr wrap="square">
            <a:spAutoFit/>
          </a:bodyPr>
          <a:lstStyle/>
          <a:p>
            <a:pPr algn="just">
              <a:lnSpc>
                <a:spcPct val="115000"/>
              </a:lnSpc>
              <a:spcAft>
                <a:spcPts val="1000"/>
              </a:spcAft>
            </a:pPr>
            <a:r>
              <a:rPr lang="en-MY" sz="1200" dirty="0" err="1">
                <a:effectLst/>
                <a:latin typeface="Arial" panose="020B0604020202020204" pitchFamily="34" charset="0"/>
                <a:ea typeface="Calibri" panose="020F0502020204030204" pitchFamily="34" charset="0"/>
                <a:cs typeface="Times New Roman" panose="02020603050405020304" pitchFamily="18" charset="0"/>
              </a:rPr>
              <a:t>Institut</a:t>
            </a:r>
            <a:r>
              <a:rPr lang="en-MY" sz="1200" dirty="0">
                <a:effectLst/>
                <a:latin typeface="Arial" panose="020B0604020202020204" pitchFamily="34" charset="0"/>
                <a:ea typeface="Calibri" panose="020F0502020204030204" pitchFamily="34" charset="0"/>
                <a:cs typeface="Times New Roman" panose="02020603050405020304" pitchFamily="18" charset="0"/>
              </a:rPr>
              <a:t> Kesihatan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Umum</a:t>
            </a:r>
            <a:r>
              <a:rPr lang="en-MY" sz="1200" dirty="0">
                <a:effectLst/>
                <a:latin typeface="Arial" panose="020B0604020202020204" pitchFamily="34" charset="0"/>
                <a:ea typeface="Calibri" panose="020F0502020204030204" pitchFamily="34" charset="0"/>
                <a:cs typeface="Times New Roman" panose="02020603050405020304" pitchFamily="18" charset="0"/>
              </a:rPr>
              <a:t> (2017) Program Tiara-</a:t>
            </a:r>
            <a:r>
              <a:rPr lang="en-MY" sz="1200" dirty="0" err="1">
                <a:effectLst/>
                <a:latin typeface="Arial" panose="020B0604020202020204" pitchFamily="34" charset="0"/>
                <a:ea typeface="Calibri" panose="020F0502020204030204" pitchFamily="34" charset="0"/>
                <a:cs typeface="Times New Roman" panose="02020603050405020304" pitchFamily="18" charset="0"/>
              </a:rPr>
              <a:t>Murni</a:t>
            </a:r>
            <a:r>
              <a:rPr lang="en-MY" sz="1200" dirty="0">
                <a:effectLst/>
                <a:latin typeface="Arial" panose="020B0604020202020204" pitchFamily="34" charset="0"/>
                <a:ea typeface="Calibri" panose="020F0502020204030204" pitchFamily="34" charset="0"/>
                <a:cs typeface="Times New Roman" panose="02020603050405020304" pitchFamily="18" charset="0"/>
              </a:rPr>
              <a:t>: Modul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Terapi</a:t>
            </a:r>
            <a:r>
              <a:rPr lang="en-MY" sz="1200" dirty="0">
                <a:effectLst/>
                <a:latin typeface="Arial" panose="020B0604020202020204" pitchFamily="34" charset="0"/>
                <a:ea typeface="Calibri" panose="020F0502020204030204" pitchFamily="34" charset="0"/>
                <a:cs typeface="Times New Roman" panose="02020603050405020304" pitchFamily="18" charset="0"/>
              </a:rPr>
              <a:t>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Ringkas</a:t>
            </a:r>
            <a:r>
              <a:rPr lang="en-MY" sz="1200" dirty="0">
                <a:effectLst/>
                <a:latin typeface="Arial" panose="020B0604020202020204" pitchFamily="34" charset="0"/>
                <a:ea typeface="Calibri" panose="020F0502020204030204" pitchFamily="34" charset="0"/>
                <a:cs typeface="Times New Roman" panose="02020603050405020304" pitchFamily="18" charset="0"/>
              </a:rPr>
              <a:t> dan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Tingkahlaku</a:t>
            </a:r>
            <a:r>
              <a:rPr lang="en-MY" sz="1200" dirty="0">
                <a:effectLst/>
                <a:latin typeface="Arial" panose="020B0604020202020204" pitchFamily="34" charset="0"/>
                <a:ea typeface="Calibri" panose="020F0502020204030204" pitchFamily="34" charset="0"/>
                <a:cs typeface="Times New Roman" panose="02020603050405020304" pitchFamily="18" charset="0"/>
              </a:rPr>
              <a:t>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Keluarga</a:t>
            </a:r>
            <a:r>
              <a:rPr lang="en-MY" sz="1200" dirty="0">
                <a:effectLst/>
                <a:latin typeface="Arial" panose="020B0604020202020204" pitchFamily="34" charset="0"/>
                <a:ea typeface="Calibri" panose="020F0502020204030204" pitchFamily="34" charset="0"/>
                <a:cs typeface="Times New Roman" panose="02020603050405020304" pitchFamily="18" charset="0"/>
              </a:rPr>
              <a:t>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Merawat</a:t>
            </a:r>
            <a:r>
              <a:rPr lang="en-MY" sz="1200" dirty="0">
                <a:effectLst/>
                <a:latin typeface="Arial" panose="020B0604020202020204" pitchFamily="34" charset="0"/>
                <a:ea typeface="Calibri" panose="020F0502020204030204" pitchFamily="34" charset="0"/>
                <a:cs typeface="Times New Roman" panose="02020603050405020304" pitchFamily="18" charset="0"/>
              </a:rPr>
              <a:t>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Kemurungan</a:t>
            </a:r>
            <a:r>
              <a:rPr lang="en-MY" sz="1200" dirty="0">
                <a:effectLst/>
                <a:latin typeface="Arial" panose="020B0604020202020204" pitchFamily="34" charset="0"/>
                <a:ea typeface="Calibri" panose="020F0502020204030204" pitchFamily="34" charset="0"/>
                <a:cs typeface="Times New Roman" panose="02020603050405020304" pitchFamily="18" charset="0"/>
              </a:rPr>
              <a:t> Postnatal Ibu, Kementerian Kesihatan Malaysia. </a:t>
            </a:r>
            <a:endParaRPr lang="en-MY"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E20EB8-7593-4E67-9DFF-2A86B8C953FE}"/>
              </a:ext>
            </a:extLst>
          </p:cNvPr>
          <p:cNvSpPr txBox="1">
            <a:spLocks/>
          </p:cNvSpPr>
          <p:nvPr/>
        </p:nvSpPr>
        <p:spPr>
          <a:xfrm>
            <a:off x="838200" y="1961550"/>
            <a:ext cx="10515600" cy="1325563"/>
          </a:xfrm>
          <a:prstGeom prst="rect">
            <a:avLst/>
          </a:prstGeom>
          <a:ln w="38100">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dirty="0" err="1"/>
              <a:t>Apakah</a:t>
            </a:r>
            <a:r>
              <a:rPr lang="en-GB" altLang="en-US" dirty="0"/>
              <a:t> </a:t>
            </a:r>
            <a:r>
              <a:rPr lang="en-GB" altLang="en-US" b="1" dirty="0"/>
              <a:t>HIKMAH</a:t>
            </a:r>
            <a:r>
              <a:rPr lang="en-GB" altLang="en-US" dirty="0"/>
              <a:t> yang </a:t>
            </a:r>
            <a:r>
              <a:rPr lang="en-GB" altLang="en-US" dirty="0" err="1"/>
              <a:t>boleh</a:t>
            </a:r>
            <a:r>
              <a:rPr lang="en-GB" altLang="en-US" dirty="0"/>
              <a:t> </a:t>
            </a:r>
            <a:r>
              <a:rPr lang="en-GB" altLang="en-US" dirty="0" err="1"/>
              <a:t>saya</a:t>
            </a:r>
            <a:r>
              <a:rPr lang="en-GB" altLang="en-US" dirty="0"/>
              <a:t> </a:t>
            </a:r>
            <a:r>
              <a:rPr lang="en-GB" altLang="en-US" dirty="0" err="1"/>
              <a:t>pelajari</a:t>
            </a:r>
            <a:r>
              <a:rPr lang="en-GB" altLang="en-US" dirty="0"/>
              <a:t> </a:t>
            </a:r>
            <a:r>
              <a:rPr lang="en-GB" altLang="en-US" dirty="0" err="1"/>
              <a:t>daripada</a:t>
            </a:r>
            <a:r>
              <a:rPr lang="en-GB" altLang="en-US" dirty="0"/>
              <a:t> </a:t>
            </a:r>
            <a:r>
              <a:rPr lang="en-GB" altLang="en-US" dirty="0" err="1"/>
              <a:t>apa</a:t>
            </a:r>
            <a:r>
              <a:rPr lang="en-GB" altLang="en-US" dirty="0"/>
              <a:t> yang </a:t>
            </a:r>
            <a:r>
              <a:rPr lang="en-GB" altLang="en-US" dirty="0" err="1"/>
              <a:t>berlaku</a:t>
            </a:r>
            <a:r>
              <a:rPr lang="en-GB" altLang="en-US" dirty="0"/>
              <a:t>? </a:t>
            </a:r>
            <a:r>
              <a:rPr lang="en-GB" altLang="en-US" dirty="0" err="1"/>
              <a:t>Apakah</a:t>
            </a:r>
            <a:r>
              <a:rPr lang="en-GB" altLang="en-US" dirty="0"/>
              <a:t> </a:t>
            </a:r>
            <a:r>
              <a:rPr lang="en-GB" altLang="en-US" dirty="0" err="1"/>
              <a:t>perkara</a:t>
            </a:r>
            <a:r>
              <a:rPr lang="en-GB" altLang="en-US" dirty="0"/>
              <a:t> yang </a:t>
            </a:r>
            <a:r>
              <a:rPr lang="en-GB" altLang="en-US" dirty="0" err="1"/>
              <a:t>boleh</a:t>
            </a:r>
            <a:r>
              <a:rPr lang="en-GB" altLang="en-US" dirty="0"/>
              <a:t> </a:t>
            </a:r>
            <a:r>
              <a:rPr lang="en-GB" altLang="en-US" dirty="0" err="1"/>
              <a:t>saya</a:t>
            </a:r>
            <a:r>
              <a:rPr lang="en-GB" altLang="en-US" dirty="0"/>
              <a:t> </a:t>
            </a:r>
            <a:r>
              <a:rPr lang="en-GB" altLang="en-US" b="1" dirty="0"/>
              <a:t>SYUKURI </a:t>
            </a:r>
            <a:r>
              <a:rPr lang="en-GB" altLang="en-US" dirty="0" err="1"/>
              <a:t>atau</a:t>
            </a:r>
            <a:r>
              <a:rPr lang="en-GB" altLang="en-US" dirty="0"/>
              <a:t> </a:t>
            </a:r>
            <a:r>
              <a:rPr lang="en-GB" altLang="en-US" dirty="0" err="1"/>
              <a:t>berterima</a:t>
            </a:r>
            <a:r>
              <a:rPr lang="en-GB" altLang="en-US" dirty="0"/>
              <a:t> </a:t>
            </a:r>
            <a:r>
              <a:rPr lang="en-GB" altLang="en-US" dirty="0" err="1"/>
              <a:t>kasih</a:t>
            </a:r>
            <a:r>
              <a:rPr lang="en-GB" altLang="en-US" dirty="0"/>
              <a:t> kerana </a:t>
            </a:r>
            <a:r>
              <a:rPr lang="en-GB" altLang="en-US" dirty="0" err="1"/>
              <a:t>ianya</a:t>
            </a:r>
            <a:r>
              <a:rPr lang="en-GB" altLang="en-US" dirty="0"/>
              <a:t> </a:t>
            </a:r>
            <a:r>
              <a:rPr lang="en-GB" altLang="en-US" dirty="0" err="1"/>
              <a:t>berlaku</a:t>
            </a:r>
            <a:r>
              <a:rPr lang="en-GB" altLang="en-US" dirty="0"/>
              <a:t> </a:t>
            </a:r>
            <a:r>
              <a:rPr lang="en-GB" altLang="en-US" dirty="0" err="1"/>
              <a:t>atau</a:t>
            </a:r>
            <a:r>
              <a:rPr lang="en-GB" altLang="en-US" dirty="0"/>
              <a:t> </a:t>
            </a:r>
            <a:r>
              <a:rPr lang="en-GB" altLang="en-US" dirty="0" err="1"/>
              <a:t>tidak</a:t>
            </a:r>
            <a:r>
              <a:rPr lang="en-GB" altLang="en-US" dirty="0"/>
              <a:t> </a:t>
            </a:r>
            <a:r>
              <a:rPr lang="en-GB" altLang="en-US" dirty="0" err="1"/>
              <a:t>berlaku</a:t>
            </a:r>
            <a:r>
              <a:rPr lang="en-GB" altLang="en-US" dirty="0"/>
              <a:t> </a:t>
            </a:r>
            <a:r>
              <a:rPr lang="en-GB" altLang="en-US" dirty="0" err="1"/>
              <a:t>dengan</a:t>
            </a:r>
            <a:r>
              <a:rPr lang="en-GB" altLang="en-US" dirty="0"/>
              <a:t> </a:t>
            </a:r>
            <a:r>
              <a:rPr lang="en-GB" altLang="en-US" dirty="0" err="1"/>
              <a:t>teruk</a:t>
            </a:r>
            <a:r>
              <a:rPr lang="en-GB" altLang="en-US" dirty="0"/>
              <a:t>?</a:t>
            </a:r>
            <a:endParaRPr lang="en-MY" altLang="en-US" dirty="0"/>
          </a:p>
          <a:p>
            <a:endParaRPr lang="en-MY" altLang="en-US" dirty="0"/>
          </a:p>
        </p:txBody>
      </p:sp>
      <p:sp>
        <p:nvSpPr>
          <p:cNvPr id="5" name="Content Placeholder 2">
            <a:extLst>
              <a:ext uri="{FF2B5EF4-FFF2-40B4-BE49-F238E27FC236}">
                <a16:creationId xmlns:a16="http://schemas.microsoft.com/office/drawing/2014/main" id="{A59B31C5-71C5-4E11-8A8F-9FDD8F2FFC71}"/>
              </a:ext>
            </a:extLst>
          </p:cNvPr>
          <p:cNvSpPr txBox="1">
            <a:spLocks/>
          </p:cNvSpPr>
          <p:nvPr/>
        </p:nvSpPr>
        <p:spPr>
          <a:xfrm>
            <a:off x="838200" y="3557975"/>
            <a:ext cx="10515600" cy="2239748"/>
          </a:xfrm>
          <a:prstGeom prst="rect">
            <a:avLst/>
          </a:prstGeom>
          <a:ln w="38100">
            <a:solidFill>
              <a:srgbClr val="FF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a:t>Apabila anda sangat risau, redakan perasaan anda dengan berfikir “Apa benda yang teruk pernah berlaku, tapi aku boleh hadapinya? Ianya tidak menyeronokkan tetapi aku boleh bertahan. Apa yang boleh saya lakukan secara sihat sekarang ialah………………………………………” </a:t>
            </a:r>
            <a:endParaRPr lang="en-MY" altLang="en-US"/>
          </a:p>
          <a:p>
            <a:endParaRPr lang="en-MY" altLang="en-US" dirty="0"/>
          </a:p>
        </p:txBody>
      </p:sp>
      <p:sp>
        <p:nvSpPr>
          <p:cNvPr id="8" name="Title 1">
            <a:extLst>
              <a:ext uri="{FF2B5EF4-FFF2-40B4-BE49-F238E27FC236}">
                <a16:creationId xmlns:a16="http://schemas.microsoft.com/office/drawing/2014/main" id="{212BE731-1D40-46F3-BF18-B8828B2DF9B7}"/>
              </a:ext>
            </a:extLst>
          </p:cNvPr>
          <p:cNvSpPr>
            <a:spLocks noGrp="1"/>
          </p:cNvSpPr>
          <p:nvPr>
            <p:ph type="title"/>
          </p:nvPr>
        </p:nvSpPr>
        <p:spPr>
          <a:xfrm>
            <a:off x="838200" y="365125"/>
            <a:ext cx="10515600" cy="1325563"/>
          </a:xfrm>
          <a:ln w="76200">
            <a:solidFill>
              <a:srgbClr val="00B0F0"/>
            </a:solidFill>
            <a:miter lim="800000"/>
            <a:headEnd/>
            <a:tailEnd/>
          </a:ln>
        </p:spPr>
        <p:txBody>
          <a:bodyPr/>
          <a:lstStyle/>
          <a:p>
            <a:pPr algn="ctr" eaLnBrk="1" hangingPunct="1"/>
            <a:r>
              <a:rPr lang="en-US" altLang="en-US" b="1" dirty="0"/>
              <a:t>CARA UNTUK CABAR FIKIRAN NEGATIF</a:t>
            </a:r>
            <a:endParaRPr lang="en-MY" altLang="en-US" b="1" dirty="0"/>
          </a:p>
        </p:txBody>
      </p:sp>
      <p:sp>
        <p:nvSpPr>
          <p:cNvPr id="6" name="TextBox 5">
            <a:extLst>
              <a:ext uri="{FF2B5EF4-FFF2-40B4-BE49-F238E27FC236}">
                <a16:creationId xmlns:a16="http://schemas.microsoft.com/office/drawing/2014/main" id="{E3F7AED7-0A48-4730-AD6F-9D9D68B2753C}"/>
              </a:ext>
            </a:extLst>
          </p:cNvPr>
          <p:cNvSpPr txBox="1"/>
          <p:nvPr/>
        </p:nvSpPr>
        <p:spPr>
          <a:xfrm>
            <a:off x="148855" y="6492875"/>
            <a:ext cx="12192000" cy="291042"/>
          </a:xfrm>
          <a:prstGeom prst="rect">
            <a:avLst/>
          </a:prstGeom>
          <a:noFill/>
        </p:spPr>
        <p:txBody>
          <a:bodyPr wrap="square">
            <a:spAutoFit/>
          </a:bodyPr>
          <a:lstStyle/>
          <a:p>
            <a:pPr algn="just">
              <a:lnSpc>
                <a:spcPct val="115000"/>
              </a:lnSpc>
              <a:spcAft>
                <a:spcPts val="1000"/>
              </a:spcAft>
            </a:pPr>
            <a:r>
              <a:rPr lang="en-MY" sz="1200" dirty="0" err="1">
                <a:effectLst/>
                <a:latin typeface="Arial" panose="020B0604020202020204" pitchFamily="34" charset="0"/>
                <a:ea typeface="Calibri" panose="020F0502020204030204" pitchFamily="34" charset="0"/>
                <a:cs typeface="Times New Roman" panose="02020603050405020304" pitchFamily="18" charset="0"/>
              </a:rPr>
              <a:t>Institut</a:t>
            </a:r>
            <a:r>
              <a:rPr lang="en-MY" sz="1200" dirty="0">
                <a:effectLst/>
                <a:latin typeface="Arial" panose="020B0604020202020204" pitchFamily="34" charset="0"/>
                <a:ea typeface="Calibri" panose="020F0502020204030204" pitchFamily="34" charset="0"/>
                <a:cs typeface="Times New Roman" panose="02020603050405020304" pitchFamily="18" charset="0"/>
              </a:rPr>
              <a:t> Kesihatan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Umum</a:t>
            </a:r>
            <a:r>
              <a:rPr lang="en-MY" sz="1200" dirty="0">
                <a:effectLst/>
                <a:latin typeface="Arial" panose="020B0604020202020204" pitchFamily="34" charset="0"/>
                <a:ea typeface="Calibri" panose="020F0502020204030204" pitchFamily="34" charset="0"/>
                <a:cs typeface="Times New Roman" panose="02020603050405020304" pitchFamily="18" charset="0"/>
              </a:rPr>
              <a:t> (2017) Program Tiara-</a:t>
            </a:r>
            <a:r>
              <a:rPr lang="en-MY" sz="1200" dirty="0" err="1">
                <a:effectLst/>
                <a:latin typeface="Arial" panose="020B0604020202020204" pitchFamily="34" charset="0"/>
                <a:ea typeface="Calibri" panose="020F0502020204030204" pitchFamily="34" charset="0"/>
                <a:cs typeface="Times New Roman" panose="02020603050405020304" pitchFamily="18" charset="0"/>
              </a:rPr>
              <a:t>Murni</a:t>
            </a:r>
            <a:r>
              <a:rPr lang="en-MY" sz="1200" dirty="0">
                <a:effectLst/>
                <a:latin typeface="Arial" panose="020B0604020202020204" pitchFamily="34" charset="0"/>
                <a:ea typeface="Calibri" panose="020F0502020204030204" pitchFamily="34" charset="0"/>
                <a:cs typeface="Times New Roman" panose="02020603050405020304" pitchFamily="18" charset="0"/>
              </a:rPr>
              <a:t>: Modul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Terapi</a:t>
            </a:r>
            <a:r>
              <a:rPr lang="en-MY" sz="1200" dirty="0">
                <a:effectLst/>
                <a:latin typeface="Arial" panose="020B0604020202020204" pitchFamily="34" charset="0"/>
                <a:ea typeface="Calibri" panose="020F0502020204030204" pitchFamily="34" charset="0"/>
                <a:cs typeface="Times New Roman" panose="02020603050405020304" pitchFamily="18" charset="0"/>
              </a:rPr>
              <a:t>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Ringkas</a:t>
            </a:r>
            <a:r>
              <a:rPr lang="en-MY" sz="1200" dirty="0">
                <a:effectLst/>
                <a:latin typeface="Arial" panose="020B0604020202020204" pitchFamily="34" charset="0"/>
                <a:ea typeface="Calibri" panose="020F0502020204030204" pitchFamily="34" charset="0"/>
                <a:cs typeface="Times New Roman" panose="02020603050405020304" pitchFamily="18" charset="0"/>
              </a:rPr>
              <a:t> dan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Tingkahlaku</a:t>
            </a:r>
            <a:r>
              <a:rPr lang="en-MY" sz="1200" dirty="0">
                <a:effectLst/>
                <a:latin typeface="Arial" panose="020B0604020202020204" pitchFamily="34" charset="0"/>
                <a:ea typeface="Calibri" panose="020F0502020204030204" pitchFamily="34" charset="0"/>
                <a:cs typeface="Times New Roman" panose="02020603050405020304" pitchFamily="18" charset="0"/>
              </a:rPr>
              <a:t>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Keluarga</a:t>
            </a:r>
            <a:r>
              <a:rPr lang="en-MY" sz="1200" dirty="0">
                <a:effectLst/>
                <a:latin typeface="Arial" panose="020B0604020202020204" pitchFamily="34" charset="0"/>
                <a:ea typeface="Calibri" panose="020F0502020204030204" pitchFamily="34" charset="0"/>
                <a:cs typeface="Times New Roman" panose="02020603050405020304" pitchFamily="18" charset="0"/>
              </a:rPr>
              <a:t>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Merawat</a:t>
            </a:r>
            <a:r>
              <a:rPr lang="en-MY" sz="1200" dirty="0">
                <a:effectLst/>
                <a:latin typeface="Arial" panose="020B0604020202020204" pitchFamily="34" charset="0"/>
                <a:ea typeface="Calibri" panose="020F0502020204030204" pitchFamily="34" charset="0"/>
                <a:cs typeface="Times New Roman" panose="02020603050405020304" pitchFamily="18" charset="0"/>
              </a:rPr>
              <a:t> </a:t>
            </a:r>
            <a:r>
              <a:rPr lang="en-MY" sz="1200" dirty="0" err="1">
                <a:effectLst/>
                <a:latin typeface="Arial" panose="020B0604020202020204" pitchFamily="34" charset="0"/>
                <a:ea typeface="Calibri" panose="020F0502020204030204" pitchFamily="34" charset="0"/>
                <a:cs typeface="Times New Roman" panose="02020603050405020304" pitchFamily="18" charset="0"/>
              </a:rPr>
              <a:t>Kemurungan</a:t>
            </a:r>
            <a:r>
              <a:rPr lang="en-MY" sz="1200" dirty="0">
                <a:effectLst/>
                <a:latin typeface="Arial" panose="020B0604020202020204" pitchFamily="34" charset="0"/>
                <a:ea typeface="Calibri" panose="020F0502020204030204" pitchFamily="34" charset="0"/>
                <a:cs typeface="Times New Roman" panose="02020603050405020304" pitchFamily="18" charset="0"/>
              </a:rPr>
              <a:t> Postnatal Ibu, Kementerian Kesihatan Malaysia. </a:t>
            </a:r>
            <a:endParaRPr lang="en-MY"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249E5C-934E-41E5-AD30-9A9190DF2421}"/>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7C4B5970-42E8-4B6E-B00B-6E71A47F3D45}"/>
              </a:ext>
            </a:extLst>
          </p:cNvPr>
          <p:cNvPicPr>
            <a:picLocks noChangeAspect="1"/>
          </p:cNvPicPr>
          <p:nvPr/>
        </p:nvPicPr>
        <p:blipFill>
          <a:blip r:embed="rId2"/>
          <a:stretch>
            <a:fillRect/>
          </a:stretch>
        </p:blipFill>
        <p:spPr>
          <a:xfrm>
            <a:off x="0" y="1027906"/>
            <a:ext cx="12192000" cy="5814925"/>
          </a:xfrm>
          <a:prstGeom prst="rect">
            <a:avLst/>
          </a:prstGeom>
        </p:spPr>
      </p:pic>
      <p:pic>
        <p:nvPicPr>
          <p:cNvPr id="6" name="Picture 5">
            <a:extLst>
              <a:ext uri="{FF2B5EF4-FFF2-40B4-BE49-F238E27FC236}">
                <a16:creationId xmlns:a16="http://schemas.microsoft.com/office/drawing/2014/main" id="{E8728BED-D726-4F17-856B-B680C29B4BA5}"/>
              </a:ext>
            </a:extLst>
          </p:cNvPr>
          <p:cNvPicPr>
            <a:picLocks noChangeAspect="1"/>
          </p:cNvPicPr>
          <p:nvPr/>
        </p:nvPicPr>
        <p:blipFill>
          <a:blip r:embed="rId3"/>
          <a:stretch>
            <a:fillRect/>
          </a:stretch>
        </p:blipFill>
        <p:spPr>
          <a:xfrm>
            <a:off x="383589" y="193041"/>
            <a:ext cx="11424821" cy="966716"/>
          </a:xfrm>
          <a:prstGeom prst="rect">
            <a:avLst/>
          </a:prstGeom>
        </p:spPr>
      </p:pic>
    </p:spTree>
    <p:extLst>
      <p:ext uri="{BB962C8B-B14F-4D97-AF65-F5344CB8AC3E}">
        <p14:creationId xmlns:p14="http://schemas.microsoft.com/office/powerpoint/2010/main" val="33438613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73A615F3-B704-4AE0-AA31-B1C2C5D438C9}"/>
              </a:ext>
            </a:extLst>
          </p:cNvPr>
          <p:cNvSpPr txBox="1">
            <a:spLocks/>
          </p:cNvSpPr>
          <p:nvPr/>
        </p:nvSpPr>
        <p:spPr>
          <a:xfrm>
            <a:off x="1112520" y="276621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t>Interpersonal Psychotherapy </a:t>
            </a:r>
            <a:br>
              <a:rPr lang="en-US" b="1" dirty="0"/>
            </a:br>
            <a:r>
              <a:rPr lang="en-US" b="1" dirty="0"/>
              <a:t>Acute Phase -  Mild To Moderate</a:t>
            </a:r>
            <a:endParaRPr lang="en-US" b="1" baseline="30000" dirty="0"/>
          </a:p>
        </p:txBody>
      </p:sp>
      <p:pic>
        <p:nvPicPr>
          <p:cNvPr id="5" name="Picture 4">
            <a:extLst>
              <a:ext uri="{FF2B5EF4-FFF2-40B4-BE49-F238E27FC236}">
                <a16:creationId xmlns:a16="http://schemas.microsoft.com/office/drawing/2014/main" id="{D9933E51-2FF7-4A6B-A214-7E49350F84E8}"/>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358404" y="2578232"/>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19682899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Interpersonal Psychotherapy </a:t>
            </a:r>
            <a:br>
              <a:rPr lang="en-US" b="1" dirty="0"/>
            </a:br>
            <a:r>
              <a:rPr lang="en-US" b="1" dirty="0"/>
              <a:t>Acute Phase -  Mild To Moderate</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8" name="Table 7">
            <a:extLst>
              <a:ext uri="{FF2B5EF4-FFF2-40B4-BE49-F238E27FC236}">
                <a16:creationId xmlns:a16="http://schemas.microsoft.com/office/drawing/2014/main" id="{533340C1-EFCB-480B-A1F4-15B7ADDBBCB4}"/>
              </a:ext>
            </a:extLst>
          </p:cNvPr>
          <p:cNvGraphicFramePr>
            <a:graphicFrameLocks noGrp="1"/>
          </p:cNvGraphicFramePr>
          <p:nvPr>
            <p:extLst>
              <p:ext uri="{D42A27DB-BD31-4B8C-83A1-F6EECF244321}">
                <p14:modId xmlns:p14="http://schemas.microsoft.com/office/powerpoint/2010/main" val="2555478658"/>
              </p:ext>
            </p:extLst>
          </p:nvPr>
        </p:nvGraphicFramePr>
        <p:xfrm>
          <a:off x="518276" y="2133492"/>
          <a:ext cx="11155447" cy="3533194"/>
        </p:xfrm>
        <a:graphic>
          <a:graphicData uri="http://schemas.openxmlformats.org/drawingml/2006/table">
            <a:tbl>
              <a:tblPr firstRow="1" bandRow="1">
                <a:tableStyleId>{5C22544A-7EE6-4342-B048-85BDC9FD1C3A}</a:tableStyleId>
              </a:tblPr>
              <a:tblGrid>
                <a:gridCol w="4227426">
                  <a:extLst>
                    <a:ext uri="{9D8B030D-6E8A-4147-A177-3AD203B41FA5}">
                      <a16:colId xmlns:a16="http://schemas.microsoft.com/office/drawing/2014/main" val="20000"/>
                    </a:ext>
                  </a:extLst>
                </a:gridCol>
                <a:gridCol w="1615806">
                  <a:extLst>
                    <a:ext uri="{9D8B030D-6E8A-4147-A177-3AD203B41FA5}">
                      <a16:colId xmlns:a16="http://schemas.microsoft.com/office/drawing/2014/main" val="20001"/>
                    </a:ext>
                  </a:extLst>
                </a:gridCol>
                <a:gridCol w="5312215">
                  <a:extLst>
                    <a:ext uri="{9D8B030D-6E8A-4147-A177-3AD203B41FA5}">
                      <a16:colId xmlns:a16="http://schemas.microsoft.com/office/drawing/2014/main" val="20002"/>
                    </a:ext>
                  </a:extLst>
                </a:gridCol>
              </a:tblGrid>
              <a:tr h="359445">
                <a:tc>
                  <a:txBody>
                    <a:bodyPr/>
                    <a:lstStyle/>
                    <a:p>
                      <a:r>
                        <a:rPr lang="en-US" sz="2000" dirty="0"/>
                        <a:t>Meta-analyses</a:t>
                      </a:r>
                    </a:p>
                  </a:txBody>
                  <a:tcPr/>
                </a:tc>
                <a:tc>
                  <a:txBody>
                    <a:bodyPr/>
                    <a:lstStyle/>
                    <a:p>
                      <a:r>
                        <a:rPr lang="en-US" sz="2000" dirty="0"/>
                        <a:t>Results</a:t>
                      </a:r>
                    </a:p>
                  </a:txBody>
                  <a:tcPr/>
                </a:tc>
                <a:tc>
                  <a:txBody>
                    <a:bodyPr/>
                    <a:lstStyle/>
                    <a:p>
                      <a:r>
                        <a:rPr lang="en-US" sz="2000" baseline="0" dirty="0"/>
                        <a:t> Reducing depressive symptoms</a:t>
                      </a:r>
                      <a:endParaRPr lang="en-US" sz="2000" dirty="0"/>
                    </a:p>
                  </a:txBody>
                  <a:tcPr/>
                </a:tc>
                <a:extLst>
                  <a:ext uri="{0D108BD9-81ED-4DB2-BD59-A6C34878D82A}">
                    <a16:rowId xmlns:a16="http://schemas.microsoft.com/office/drawing/2014/main" val="10000"/>
                  </a:ext>
                </a:extLst>
              </a:tr>
              <a:tr h="359445">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a:t>Combination</a:t>
                      </a:r>
                      <a:r>
                        <a:rPr lang="en-US" sz="2000" b="1" baseline="0" dirty="0"/>
                        <a:t> IPT + antidepressant</a:t>
                      </a:r>
                    </a:p>
                  </a:txBody>
                  <a:tcPr>
                    <a:solidFill>
                      <a:schemeClr val="accent4">
                        <a:lumMod val="40000"/>
                        <a:lumOff val="6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359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baseline="0" dirty="0"/>
                        <a:t>vs. IPT alone </a:t>
                      </a:r>
                      <a:r>
                        <a:rPr lang="en-US" sz="2000" baseline="30000" dirty="0"/>
                        <a:t>52, level I</a:t>
                      </a:r>
                    </a:p>
                  </a:txBody>
                  <a:tcPr>
                    <a:solidFill>
                      <a:schemeClr val="accent4">
                        <a:lumMod val="40000"/>
                        <a:lumOff val="60000"/>
                      </a:schemeClr>
                    </a:solidFill>
                  </a:tcPr>
                </a:tc>
                <a:tc>
                  <a:txBody>
                    <a:bodyPr/>
                    <a:lstStyle/>
                    <a:p>
                      <a:r>
                        <a:rPr lang="en-US" sz="2000" dirty="0"/>
                        <a:t>Favor combination</a:t>
                      </a:r>
                    </a:p>
                  </a:txBody>
                  <a:tcPr>
                    <a:solidFill>
                      <a:schemeClr val="accent4">
                        <a:lumMod val="40000"/>
                        <a:lumOff val="60000"/>
                      </a:schemeClr>
                    </a:solidFill>
                  </a:tcPr>
                </a:tc>
                <a:tc>
                  <a:txBody>
                    <a:bodyPr/>
                    <a:lstStyle/>
                    <a:p>
                      <a:r>
                        <a:rPr lang="en-US" sz="2000" b="0" i="0" u="none" strike="noStrike" kern="1200" baseline="0" dirty="0">
                          <a:solidFill>
                            <a:schemeClr val="dk1"/>
                          </a:solidFill>
                          <a:latin typeface="+mn-lt"/>
                          <a:ea typeface="+mn-ea"/>
                          <a:cs typeface="+mn-cs"/>
                        </a:rPr>
                        <a:t>(Hedges’ g=0.24, 95% CI 0.03 to 0.46; NNT=7).</a:t>
                      </a:r>
                      <a:endParaRPr lang="en-US" sz="2000" dirty="0"/>
                    </a:p>
                  </a:txBody>
                  <a:tcPr>
                    <a:solidFill>
                      <a:schemeClr val="accent4">
                        <a:lumMod val="40000"/>
                        <a:lumOff val="60000"/>
                      </a:schemeClr>
                    </a:solidFill>
                  </a:tcPr>
                </a:tc>
                <a:extLst>
                  <a:ext uri="{0D108BD9-81ED-4DB2-BD59-A6C34878D82A}">
                    <a16:rowId xmlns:a16="http://schemas.microsoft.com/office/drawing/2014/main" val="10002"/>
                  </a:ext>
                </a:extLst>
              </a:tr>
              <a:tr h="359445">
                <a:tc>
                  <a:txBody>
                    <a:bodyPr/>
                    <a:lstStyle/>
                    <a:p>
                      <a:r>
                        <a:rPr lang="en-US" sz="2000" b="1" dirty="0"/>
                        <a:t>vs. antidepressant alone </a:t>
                      </a:r>
                      <a:r>
                        <a:rPr lang="en-US" sz="2000" baseline="30000" dirty="0"/>
                        <a:t>52, level I</a:t>
                      </a:r>
                    </a:p>
                  </a:txBody>
                  <a:tcPr>
                    <a:solidFill>
                      <a:schemeClr val="accent4">
                        <a:lumMod val="40000"/>
                        <a:lumOff val="60000"/>
                      </a:schemeClr>
                    </a:solidFill>
                  </a:tcPr>
                </a:tc>
                <a:tc>
                  <a:txBody>
                    <a:bodyPr/>
                    <a:lstStyle/>
                    <a:p>
                      <a:r>
                        <a:rPr lang="en-US" sz="2000" dirty="0"/>
                        <a:t>NS difference</a:t>
                      </a:r>
                    </a:p>
                  </a:txBody>
                  <a:tcPr>
                    <a:solidFill>
                      <a:schemeClr val="accent4">
                        <a:lumMod val="40000"/>
                        <a:lumOff val="60000"/>
                      </a:schemeClr>
                    </a:solidFill>
                  </a:tcPr>
                </a:tc>
                <a:tc>
                  <a:txBody>
                    <a:bodyPr/>
                    <a:lstStyle/>
                    <a:p>
                      <a:endParaRPr lang="en-US" sz="2000" dirty="0"/>
                    </a:p>
                  </a:txBody>
                  <a:tcPr>
                    <a:solidFill>
                      <a:schemeClr val="accent4">
                        <a:lumMod val="40000"/>
                        <a:lumOff val="60000"/>
                      </a:schemeClr>
                    </a:solidFill>
                  </a:tcPr>
                </a:tc>
                <a:extLst>
                  <a:ext uri="{0D108BD9-81ED-4DB2-BD59-A6C34878D82A}">
                    <a16:rowId xmlns:a16="http://schemas.microsoft.com/office/drawing/2014/main" val="10003"/>
                  </a:ext>
                </a:extLst>
              </a:tr>
              <a:tr h="359445">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baseline="0" dirty="0"/>
                        <a:t>IPT </a:t>
                      </a:r>
                      <a:endParaRPr lang="en-US" sz="2000" baseline="0" dirty="0"/>
                    </a:p>
                  </a:txBody>
                  <a:tcPr>
                    <a:solidFill>
                      <a:schemeClr val="accent2">
                        <a:lumMod val="60000"/>
                        <a:lumOff val="4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r h="3594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baseline="0" dirty="0"/>
                        <a:t>vs. control  </a:t>
                      </a:r>
                      <a:r>
                        <a:rPr lang="en-US" sz="2000" b="0" baseline="30000" dirty="0"/>
                        <a:t>52</a:t>
                      </a:r>
                      <a:r>
                        <a:rPr lang="en-US" sz="2000" baseline="30000" dirty="0"/>
                        <a:t>, level I</a:t>
                      </a:r>
                      <a:endParaRPr lang="en-US" sz="2000" b="1" baseline="30000" dirty="0"/>
                    </a:p>
                  </a:txBody>
                  <a:tcPr>
                    <a:solidFill>
                      <a:schemeClr val="accent2">
                        <a:lumMod val="60000"/>
                        <a:lumOff val="40000"/>
                      </a:schemeClr>
                    </a:solidFill>
                  </a:tcPr>
                </a:tc>
                <a:tc>
                  <a:txBody>
                    <a:bodyPr/>
                    <a:lstStyle/>
                    <a:p>
                      <a:r>
                        <a:rPr lang="en-US" sz="2000" dirty="0"/>
                        <a:t>Favor</a:t>
                      </a:r>
                      <a:r>
                        <a:rPr lang="en-US" sz="2000" baseline="0" dirty="0"/>
                        <a:t> IPT</a:t>
                      </a:r>
                    </a:p>
                  </a:txBody>
                  <a:tcPr>
                    <a:solidFill>
                      <a:schemeClr val="accent2">
                        <a:lumMod val="60000"/>
                        <a:lumOff val="40000"/>
                      </a:schemeClr>
                    </a:solidFill>
                  </a:tcPr>
                </a:tc>
                <a:tc>
                  <a:txBody>
                    <a:bodyPr/>
                    <a:lstStyle/>
                    <a:p>
                      <a:r>
                        <a:rPr lang="en-US" sz="2000" b="0" i="0" u="none" strike="noStrike" kern="1200" baseline="0" dirty="0">
                          <a:solidFill>
                            <a:schemeClr val="dk1"/>
                          </a:solidFill>
                          <a:latin typeface="+mn-lt"/>
                          <a:ea typeface="+mn-ea"/>
                          <a:cs typeface="+mn-cs"/>
                        </a:rPr>
                        <a:t>Hedges’ </a:t>
                      </a:r>
                      <a:r>
                        <a:rPr lang="pl-PL" sz="2000" b="0" i="0" u="none" strike="noStrike" kern="1200" baseline="0" dirty="0">
                          <a:solidFill>
                            <a:schemeClr val="dk1"/>
                          </a:solidFill>
                          <a:latin typeface="+mn-lt"/>
                          <a:ea typeface="+mn-ea"/>
                          <a:cs typeface="+mn-cs"/>
                        </a:rPr>
                        <a:t>g=0.60, 95% CI 0.45 to 0.75; NNT=3</a:t>
                      </a:r>
                      <a:endParaRPr lang="en-US" sz="2000" dirty="0"/>
                    </a:p>
                  </a:txBody>
                  <a:tcPr>
                    <a:solidFill>
                      <a:schemeClr val="accent2">
                        <a:lumMod val="60000"/>
                        <a:lumOff val="40000"/>
                      </a:schemeClr>
                    </a:solidFill>
                  </a:tcPr>
                </a:tc>
                <a:extLst>
                  <a:ext uri="{0D108BD9-81ED-4DB2-BD59-A6C34878D82A}">
                    <a16:rowId xmlns:a16="http://schemas.microsoft.com/office/drawing/2014/main" val="10005"/>
                  </a:ext>
                </a:extLst>
              </a:tr>
              <a:tr h="3594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vs. anti-depressants </a:t>
                      </a:r>
                      <a:r>
                        <a:rPr lang="en-US" sz="2000" b="0" baseline="30000" dirty="0"/>
                        <a:t>52</a:t>
                      </a:r>
                      <a:r>
                        <a:rPr lang="en-US" sz="2000" baseline="30000" dirty="0"/>
                        <a:t>, level I</a:t>
                      </a:r>
                      <a:endParaRPr lang="en-US" sz="2000" b="1" baseline="30000" dirty="0"/>
                    </a:p>
                  </a:txBody>
                  <a:tcPr>
                    <a:solidFill>
                      <a:schemeClr val="accent2">
                        <a:lumMod val="60000"/>
                        <a:lumOff val="40000"/>
                      </a:schemeClr>
                    </a:solidFill>
                  </a:tcPr>
                </a:tc>
                <a:tc>
                  <a:txBody>
                    <a:bodyPr/>
                    <a:lstStyle/>
                    <a:p>
                      <a:r>
                        <a:rPr lang="en-US" sz="2000" baseline="0" dirty="0"/>
                        <a:t>NS difference</a:t>
                      </a:r>
                    </a:p>
                  </a:txBody>
                  <a:tcPr>
                    <a:solidFill>
                      <a:schemeClr val="accent2">
                        <a:lumMod val="60000"/>
                        <a:lumOff val="40000"/>
                      </a:schemeClr>
                    </a:solidFill>
                  </a:tcPr>
                </a:tc>
                <a:tc>
                  <a:txBody>
                    <a:bodyPr/>
                    <a:lstStyle/>
                    <a:p>
                      <a:r>
                        <a:rPr lang="en-US" sz="2000" dirty="0"/>
                        <a:t>Reducing depressive symptoms</a:t>
                      </a:r>
                    </a:p>
                  </a:txBody>
                  <a:tcPr>
                    <a:solidFill>
                      <a:schemeClr val="accent2">
                        <a:lumMod val="60000"/>
                        <a:lumOff val="40000"/>
                      </a:schemeClr>
                    </a:solidFill>
                  </a:tcPr>
                </a:tc>
                <a:extLst>
                  <a:ext uri="{0D108BD9-81ED-4DB2-BD59-A6C34878D82A}">
                    <a16:rowId xmlns:a16="http://schemas.microsoft.com/office/drawing/2014/main" val="10006"/>
                  </a:ext>
                </a:extLst>
              </a:tr>
              <a:tr h="4547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vs. other psychotherapies </a:t>
                      </a:r>
                      <a:r>
                        <a:rPr lang="en-US" sz="2000" b="0" baseline="30000" dirty="0"/>
                        <a:t>52, level I</a:t>
                      </a:r>
                    </a:p>
                  </a:txBody>
                  <a:tcPr>
                    <a:solidFill>
                      <a:schemeClr val="accent2">
                        <a:lumMod val="60000"/>
                        <a:lumOff val="40000"/>
                      </a:schemeClr>
                    </a:solidFill>
                  </a:tcPr>
                </a:tc>
                <a:tc>
                  <a:txBody>
                    <a:bodyPr/>
                    <a:lstStyle/>
                    <a:p>
                      <a:r>
                        <a:rPr lang="en-US" sz="2000" baseline="0" dirty="0"/>
                        <a:t>NS difference</a:t>
                      </a:r>
                    </a:p>
                  </a:txBody>
                  <a:tcPr>
                    <a:solidFill>
                      <a:schemeClr val="accent2">
                        <a:lumMod val="60000"/>
                        <a:lumOff val="40000"/>
                      </a:schemeClr>
                    </a:solidFill>
                  </a:tcPr>
                </a:tc>
                <a:tc>
                  <a:txBody>
                    <a:bodyPr/>
                    <a:lstStyle/>
                    <a:p>
                      <a:r>
                        <a:rPr lang="en-US" sz="2000" dirty="0"/>
                        <a:t>Reducing depressive symptoms</a:t>
                      </a:r>
                    </a:p>
                  </a:txBody>
                  <a:tcPr>
                    <a:solidFill>
                      <a:schemeClr val="accent2">
                        <a:lumMod val="60000"/>
                        <a:lumOff val="40000"/>
                      </a:schemeClr>
                    </a:solidFill>
                  </a:tcPr>
                </a:tc>
                <a:extLst>
                  <a:ext uri="{0D108BD9-81ED-4DB2-BD59-A6C34878D82A}">
                    <a16:rowId xmlns:a16="http://schemas.microsoft.com/office/drawing/2014/main" val="10007"/>
                  </a:ext>
                </a:extLst>
              </a:tr>
            </a:tbl>
          </a:graphicData>
        </a:graphic>
      </p:graphicFrame>
      <p:sp>
        <p:nvSpPr>
          <p:cNvPr id="3" name="TextBox 2">
            <a:extLst>
              <a:ext uri="{FF2B5EF4-FFF2-40B4-BE49-F238E27FC236}">
                <a16:creationId xmlns:a16="http://schemas.microsoft.com/office/drawing/2014/main" id="{D68F1CCD-3820-4F28-9D21-7AEA36374AF0}"/>
              </a:ext>
            </a:extLst>
          </p:cNvPr>
          <p:cNvSpPr txBox="1"/>
          <p:nvPr/>
        </p:nvSpPr>
        <p:spPr>
          <a:xfrm>
            <a:off x="506941" y="6334780"/>
            <a:ext cx="11380259" cy="523220"/>
          </a:xfrm>
          <a:prstGeom prst="rect">
            <a:avLst/>
          </a:prstGeom>
          <a:noFill/>
        </p:spPr>
        <p:txBody>
          <a:bodyPr wrap="square" rtlCol="0">
            <a:spAutoFit/>
          </a:bodyPr>
          <a:lstStyle/>
          <a:p>
            <a:r>
              <a:rPr lang="en-US" sz="1400" dirty="0"/>
              <a:t>52. </a:t>
            </a:r>
            <a:r>
              <a:rPr lang="en-US" sz="1400" dirty="0" err="1"/>
              <a:t>Cuijpers</a:t>
            </a:r>
            <a:r>
              <a:rPr lang="en-US" sz="1400" dirty="0"/>
              <a:t> P, </a:t>
            </a:r>
            <a:r>
              <a:rPr lang="en-US" sz="1400" dirty="0" err="1"/>
              <a:t>Donker</a:t>
            </a:r>
            <a:r>
              <a:rPr lang="en-US" sz="1400" dirty="0"/>
              <a:t> T, Weissman MM, et al. Interpersonal Psychotherapy for Mental Health Problems: A Comprehensive Meta-Analysis. Am J Psychiatry.</a:t>
            </a:r>
          </a:p>
          <a:p>
            <a:r>
              <a:rPr lang="en-US" sz="1400" dirty="0"/>
              <a:t>       2016;173(7):680-687.</a:t>
            </a:r>
          </a:p>
        </p:txBody>
      </p:sp>
    </p:spTree>
    <p:extLst>
      <p:ext uri="{BB962C8B-B14F-4D97-AF65-F5344CB8AC3E}">
        <p14:creationId xmlns:p14="http://schemas.microsoft.com/office/powerpoint/2010/main" val="2801785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sz="4000" b="1" dirty="0"/>
              <a:t>Acute Phase -  Mild To Moderate</a:t>
            </a:r>
            <a:br>
              <a:rPr lang="en-US" sz="4000" b="1" dirty="0"/>
            </a:br>
            <a:r>
              <a:rPr lang="en-US" sz="4000" b="1" dirty="0"/>
              <a:t>Problem Solving Therapy</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6" name="Table 5">
            <a:extLst>
              <a:ext uri="{FF2B5EF4-FFF2-40B4-BE49-F238E27FC236}">
                <a16:creationId xmlns:a16="http://schemas.microsoft.com/office/drawing/2014/main" id="{14819AE4-CCFB-4CA9-8D76-8C55038A3BA6}"/>
              </a:ext>
            </a:extLst>
          </p:cNvPr>
          <p:cNvGraphicFramePr>
            <a:graphicFrameLocks noGrp="1"/>
          </p:cNvGraphicFramePr>
          <p:nvPr>
            <p:extLst>
              <p:ext uri="{D42A27DB-BD31-4B8C-83A1-F6EECF244321}">
                <p14:modId xmlns:p14="http://schemas.microsoft.com/office/powerpoint/2010/main" val="1534206837"/>
              </p:ext>
            </p:extLst>
          </p:nvPr>
        </p:nvGraphicFramePr>
        <p:xfrm>
          <a:off x="511179" y="2614749"/>
          <a:ext cx="11011640" cy="1402080"/>
        </p:xfrm>
        <a:graphic>
          <a:graphicData uri="http://schemas.openxmlformats.org/drawingml/2006/table">
            <a:tbl>
              <a:tblPr firstRow="1" bandRow="1"/>
              <a:tblGrid>
                <a:gridCol w="5292859">
                  <a:extLst>
                    <a:ext uri="{9D8B030D-6E8A-4147-A177-3AD203B41FA5}">
                      <a16:colId xmlns:a16="http://schemas.microsoft.com/office/drawing/2014/main" val="20000"/>
                    </a:ext>
                  </a:extLst>
                </a:gridCol>
                <a:gridCol w="1251284">
                  <a:extLst>
                    <a:ext uri="{9D8B030D-6E8A-4147-A177-3AD203B41FA5}">
                      <a16:colId xmlns:a16="http://schemas.microsoft.com/office/drawing/2014/main" val="20001"/>
                    </a:ext>
                  </a:extLst>
                </a:gridCol>
                <a:gridCol w="4467497">
                  <a:extLst>
                    <a:ext uri="{9D8B030D-6E8A-4147-A177-3AD203B41FA5}">
                      <a16:colId xmlns:a16="http://schemas.microsoft.com/office/drawing/2014/main" val="20002"/>
                    </a:ext>
                  </a:extLst>
                </a:gridCol>
              </a:tblGrid>
              <a:tr h="42478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Meta-analyses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Results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1800" baseline="0" dirty="0"/>
                        <a:t> </a:t>
                      </a:r>
                      <a:r>
                        <a:rPr lang="en-US" sz="2400" baseline="0" dirty="0"/>
                        <a:t>Reducing depressive symptoms</a:t>
                      </a:r>
                      <a:endParaRPr 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76461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baseline="0" dirty="0"/>
                        <a:t>PST vs. control (waiting list/usual care) </a:t>
                      </a:r>
                      <a:r>
                        <a:rPr lang="en-US" sz="1800" baseline="30000" dirty="0"/>
                        <a:t>53, level I</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4">
                        <a:lumMod val="40000"/>
                        <a:lumOff val="6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800" dirty="0" err="1"/>
                        <a:t>Favour</a:t>
                      </a:r>
                      <a:r>
                        <a:rPr lang="en-US" sz="2800" dirty="0"/>
                        <a:t> PST</a:t>
                      </a:r>
                      <a:r>
                        <a:rPr lang="en-US" sz="2800" baseline="0" dirty="0"/>
                        <a:t> </a:t>
                      </a:r>
                      <a:endParaRPr lang="en-US" sz="28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4">
                        <a:lumMod val="40000"/>
                        <a:lumOff val="6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pl-PL" sz="2800" b="0" i="0" u="none" strike="noStrike" kern="1200" baseline="0" dirty="0">
                          <a:solidFill>
                            <a:schemeClr val="dk1"/>
                          </a:solidFill>
                          <a:latin typeface="+mn-lt"/>
                          <a:ea typeface="+mn-ea"/>
                          <a:cs typeface="+mn-cs"/>
                        </a:rPr>
                        <a:t>d=0.83, 95% CI 0.45 to 1.21</a:t>
                      </a:r>
                      <a:endParaRPr lang="en-US" sz="28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0D9A92E2-6B4E-42AC-9903-991EDF863B2A}"/>
              </a:ext>
            </a:extLst>
          </p:cNvPr>
          <p:cNvSpPr txBox="1"/>
          <p:nvPr/>
        </p:nvSpPr>
        <p:spPr>
          <a:xfrm>
            <a:off x="938274" y="6526972"/>
            <a:ext cx="10058399" cy="307777"/>
          </a:xfrm>
          <a:prstGeom prst="rect">
            <a:avLst/>
          </a:prstGeom>
          <a:noFill/>
        </p:spPr>
        <p:txBody>
          <a:bodyPr wrap="square" rtlCol="0">
            <a:spAutoFit/>
          </a:bodyPr>
          <a:lstStyle/>
          <a:p>
            <a:r>
              <a:rPr lang="en-US" sz="1400" dirty="0"/>
              <a:t>53. </a:t>
            </a:r>
            <a:r>
              <a:rPr lang="en-US" sz="1400" dirty="0" err="1"/>
              <a:t>Cuijpers</a:t>
            </a:r>
            <a:r>
              <a:rPr lang="en-US" sz="1400" dirty="0"/>
              <a:t> P, van </a:t>
            </a:r>
            <a:r>
              <a:rPr lang="en-US" sz="1400" dirty="0" err="1"/>
              <a:t>Straten</a:t>
            </a:r>
            <a:r>
              <a:rPr lang="en-US" sz="1400" dirty="0"/>
              <a:t> A, Warmerdam L. Problem solving therapies for depression: a meta-analysis. Eur Psychiatry. 2007;22(1):9-15.</a:t>
            </a:r>
          </a:p>
        </p:txBody>
      </p:sp>
    </p:spTree>
    <p:extLst>
      <p:ext uri="{BB962C8B-B14F-4D97-AF65-F5344CB8AC3E}">
        <p14:creationId xmlns:p14="http://schemas.microsoft.com/office/powerpoint/2010/main" val="35895713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6029D9-E259-48C2-BBFC-C6AD6A53C1A8}"/>
              </a:ext>
            </a:extLst>
          </p:cNvPr>
          <p:cNvSpPr txBox="1">
            <a:spLocks/>
          </p:cNvSpPr>
          <p:nvPr/>
        </p:nvSpPr>
        <p:spPr>
          <a:xfrm>
            <a:off x="929485" y="276621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p>
        </p:txBody>
      </p:sp>
      <p:pic>
        <p:nvPicPr>
          <p:cNvPr id="7" name="Picture 6">
            <a:extLst>
              <a:ext uri="{FF2B5EF4-FFF2-40B4-BE49-F238E27FC236}">
                <a16:creationId xmlns:a16="http://schemas.microsoft.com/office/drawing/2014/main" id="{752E6E6B-9E62-4A44-AD89-4BF242390831}"/>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175369" y="2578232"/>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35853972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4">
            <a:extLst>
              <a:ext uri="{FF2B5EF4-FFF2-40B4-BE49-F238E27FC236}">
                <a16:creationId xmlns:a16="http://schemas.microsoft.com/office/drawing/2014/main" id="{83156212-C42C-4EFC-9B0F-7256A7699AF2}"/>
              </a:ext>
            </a:extLst>
          </p:cNvPr>
          <p:cNvSpPr txBox="1">
            <a:spLocks/>
          </p:cNvSpPr>
          <p:nvPr/>
        </p:nvSpPr>
        <p:spPr>
          <a:xfrm>
            <a:off x="970125" y="29943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r>
              <a:rPr lang="en-US" b="1" baseline="-25000" dirty="0"/>
              <a:t>1</a:t>
            </a:r>
            <a:endParaRPr lang="en-US" b="1" dirty="0"/>
          </a:p>
        </p:txBody>
      </p:sp>
      <p:pic>
        <p:nvPicPr>
          <p:cNvPr id="11" name="Picture 10">
            <a:extLst>
              <a:ext uri="{FF2B5EF4-FFF2-40B4-BE49-F238E27FC236}">
                <a16:creationId xmlns:a16="http://schemas.microsoft.com/office/drawing/2014/main" id="{D7B21E9A-9783-4CDD-93BE-70ACC9ACA667}"/>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216009" y="111452"/>
            <a:ext cx="854190" cy="1254812"/>
          </a:xfrm>
          <a:prstGeom prst="rect">
            <a:avLst/>
          </a:prstGeom>
          <a:effectLst>
            <a:outerShdw blurRad="50800" dist="38100" dir="18900000" algn="bl" rotWithShape="0">
              <a:prstClr val="black">
                <a:alpha val="40000"/>
              </a:prstClr>
            </a:outerShdw>
            <a:softEdge rad="0"/>
          </a:effectLst>
        </p:spPr>
      </p:pic>
      <p:pic>
        <p:nvPicPr>
          <p:cNvPr id="12" name="Content Placeholder 3" descr="2975280_f260.jpg">
            <a:extLst>
              <a:ext uri="{FF2B5EF4-FFF2-40B4-BE49-F238E27FC236}">
                <a16:creationId xmlns:a16="http://schemas.microsoft.com/office/drawing/2014/main" id="{6446DFD8-47FD-4E54-B45A-4EC430B6AB94}"/>
              </a:ext>
            </a:extLst>
          </p:cNvPr>
          <p:cNvPicPr>
            <a:picLocks noChangeAspect="1"/>
          </p:cNvPicPr>
          <p:nvPr/>
        </p:nvPicPr>
        <p:blipFill>
          <a:blip r:embed="rId4" cstate="print"/>
          <a:stretch>
            <a:fillRect/>
          </a:stretch>
        </p:blipFill>
        <p:spPr>
          <a:xfrm>
            <a:off x="1323368" y="2120229"/>
            <a:ext cx="3005667" cy="3306234"/>
          </a:xfrm>
          <a:prstGeom prst="rect">
            <a:avLst/>
          </a:prstGeom>
        </p:spPr>
      </p:pic>
      <p:sp>
        <p:nvSpPr>
          <p:cNvPr id="13" name="Title 1">
            <a:extLst>
              <a:ext uri="{FF2B5EF4-FFF2-40B4-BE49-F238E27FC236}">
                <a16:creationId xmlns:a16="http://schemas.microsoft.com/office/drawing/2014/main" id="{675F36D9-F72A-43C3-ABC0-526DFA64A7BF}"/>
              </a:ext>
            </a:extLst>
          </p:cNvPr>
          <p:cNvSpPr txBox="1">
            <a:spLocks/>
          </p:cNvSpPr>
          <p:nvPr/>
        </p:nvSpPr>
        <p:spPr>
          <a:xfrm>
            <a:off x="7595526" y="4634821"/>
            <a:ext cx="2945786" cy="850238"/>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a:effectLst>
                  <a:outerShdw blurRad="38100" dist="38100" dir="2700000" algn="tl">
                    <a:srgbClr val="000000">
                      <a:alpha val="43137"/>
                    </a:srgbClr>
                  </a:outerShdw>
                </a:effectLst>
              </a:rPr>
              <a:t>EASE THE MIND:</a:t>
            </a:r>
            <a:br>
              <a:rPr lang="en-US" sz="2800" b="1" dirty="0">
                <a:effectLst>
                  <a:outerShdw blurRad="38100" dist="38100" dir="2700000" algn="tl">
                    <a:srgbClr val="000000">
                      <a:alpha val="43137"/>
                    </a:srgbClr>
                  </a:outerShdw>
                </a:effectLst>
              </a:rPr>
            </a:br>
            <a:r>
              <a:rPr lang="en-US" sz="2800" b="1" dirty="0">
                <a:effectLst>
                  <a:outerShdw blurRad="38100" dist="38100" dir="2700000" algn="tl">
                    <a:srgbClr val="000000">
                      <a:alpha val="43137"/>
                    </a:srgbClr>
                  </a:outerShdw>
                </a:effectLst>
              </a:rPr>
              <a:t>USE PEN &amp; PAPER</a:t>
            </a:r>
            <a:endParaRPr lang="en-MY" sz="2800" b="1" dirty="0">
              <a:effectLst>
                <a:outerShdw blurRad="38100" dist="38100" dir="2700000" algn="tl">
                  <a:srgbClr val="000000">
                    <a:alpha val="43137"/>
                  </a:srgbClr>
                </a:outerShdw>
              </a:effectLst>
            </a:endParaRPr>
          </a:p>
        </p:txBody>
      </p:sp>
      <p:pic>
        <p:nvPicPr>
          <p:cNvPr id="14" name="Picture 2" descr="Image result for pen paper CARTOON">
            <a:extLst>
              <a:ext uri="{FF2B5EF4-FFF2-40B4-BE49-F238E27FC236}">
                <a16:creationId xmlns:a16="http://schemas.microsoft.com/office/drawing/2014/main" id="{DAEC4C8C-1EFE-4602-93F6-922068EA501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9870" y="2120229"/>
            <a:ext cx="2766342" cy="2367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21310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jpg">
            <a:extLst>
              <a:ext uri="{FF2B5EF4-FFF2-40B4-BE49-F238E27FC236}">
                <a16:creationId xmlns:a16="http://schemas.microsoft.com/office/drawing/2014/main" id="{EF3A131A-AFE8-4FF3-955E-684CE0ABE9D2}"/>
              </a:ext>
            </a:extLst>
          </p:cNvPr>
          <p:cNvPicPr>
            <a:picLocks noChangeAspect="1"/>
          </p:cNvPicPr>
          <p:nvPr/>
        </p:nvPicPr>
        <p:blipFill>
          <a:blip r:embed="rId3" cstate="print"/>
          <a:stretch>
            <a:fillRect/>
          </a:stretch>
        </p:blipFill>
        <p:spPr>
          <a:xfrm>
            <a:off x="2103884" y="868243"/>
            <a:ext cx="7808541" cy="5598577"/>
          </a:xfrm>
          <a:prstGeom prst="rect">
            <a:avLst/>
          </a:prstGeom>
        </p:spPr>
      </p:pic>
      <p:sp>
        <p:nvSpPr>
          <p:cNvPr id="5" name="TextBox 4">
            <a:extLst>
              <a:ext uri="{FF2B5EF4-FFF2-40B4-BE49-F238E27FC236}">
                <a16:creationId xmlns:a16="http://schemas.microsoft.com/office/drawing/2014/main" id="{A29ECA34-0EB5-4193-BD1D-65C88F96F155}"/>
              </a:ext>
            </a:extLst>
          </p:cNvPr>
          <p:cNvSpPr txBox="1"/>
          <p:nvPr/>
        </p:nvSpPr>
        <p:spPr>
          <a:xfrm>
            <a:off x="7100577" y="1792667"/>
            <a:ext cx="5091423" cy="646331"/>
          </a:xfrm>
          <a:prstGeom prst="rect">
            <a:avLst/>
          </a:prstGeom>
          <a:solidFill>
            <a:schemeClr val="bg1"/>
          </a:solidFill>
        </p:spPr>
        <p:txBody>
          <a:bodyPr wrap="square" rtlCol="0">
            <a:spAutoFit/>
          </a:bodyPr>
          <a:lstStyle/>
          <a:p>
            <a:r>
              <a:rPr lang="en-MY" sz="3600" b="1" dirty="0">
                <a:solidFill>
                  <a:srgbClr val="7030A0"/>
                </a:solidFill>
              </a:rPr>
              <a:t>Identify the problem</a:t>
            </a:r>
          </a:p>
        </p:txBody>
      </p:sp>
      <p:sp>
        <p:nvSpPr>
          <p:cNvPr id="6" name="TextBox 5">
            <a:extLst>
              <a:ext uri="{FF2B5EF4-FFF2-40B4-BE49-F238E27FC236}">
                <a16:creationId xmlns:a16="http://schemas.microsoft.com/office/drawing/2014/main" id="{80890B22-D934-4ADC-8A06-4BFD2DAD2029}"/>
              </a:ext>
            </a:extLst>
          </p:cNvPr>
          <p:cNvSpPr txBox="1"/>
          <p:nvPr/>
        </p:nvSpPr>
        <p:spPr>
          <a:xfrm>
            <a:off x="7208330" y="2522416"/>
            <a:ext cx="3884749" cy="1754326"/>
          </a:xfrm>
          <a:prstGeom prst="rect">
            <a:avLst/>
          </a:prstGeom>
          <a:solidFill>
            <a:schemeClr val="bg1"/>
          </a:solidFill>
        </p:spPr>
        <p:txBody>
          <a:bodyPr wrap="square" rtlCol="0">
            <a:spAutoFit/>
          </a:bodyPr>
          <a:lstStyle/>
          <a:p>
            <a:r>
              <a:rPr lang="en-US" dirty="0">
                <a:solidFill>
                  <a:schemeClr val="dk1"/>
                </a:solidFill>
              </a:rPr>
              <a:t>H</a:t>
            </a:r>
            <a:r>
              <a:rPr lang="en-US" kern="1200" dirty="0">
                <a:solidFill>
                  <a:schemeClr val="dk1"/>
                </a:solidFill>
                <a:effectLst/>
                <a:latin typeface="+mn-lt"/>
                <a:ea typeface="+mn-ea"/>
                <a:cs typeface="+mn-cs"/>
              </a:rPr>
              <a:t>elp the patient to identify the problem and clarify its consequences</a:t>
            </a:r>
          </a:p>
          <a:p>
            <a:pPr algn="ctr"/>
            <a:endParaRPr lang="en-MY" sz="2400" b="1" dirty="0">
              <a:solidFill>
                <a:srgbClr val="7030A0"/>
              </a:solidFill>
            </a:endParaRPr>
          </a:p>
          <a:p>
            <a:pPr algn="ctr"/>
            <a:endParaRPr lang="en-MY" sz="2400" b="1" dirty="0">
              <a:solidFill>
                <a:srgbClr val="7030A0"/>
              </a:solidFill>
            </a:endParaRPr>
          </a:p>
          <a:p>
            <a:pPr algn="ctr"/>
            <a:endParaRPr lang="en-MY" sz="2400" b="1" dirty="0">
              <a:solidFill>
                <a:srgbClr val="7030A0"/>
              </a:solidFill>
            </a:endParaRPr>
          </a:p>
        </p:txBody>
      </p:sp>
      <p:sp>
        <p:nvSpPr>
          <p:cNvPr id="7" name="TextBox 6">
            <a:extLst>
              <a:ext uri="{FF2B5EF4-FFF2-40B4-BE49-F238E27FC236}">
                <a16:creationId xmlns:a16="http://schemas.microsoft.com/office/drawing/2014/main" id="{78F970B2-7EDB-4D38-BC97-9068E387A474}"/>
              </a:ext>
            </a:extLst>
          </p:cNvPr>
          <p:cNvSpPr txBox="1"/>
          <p:nvPr/>
        </p:nvSpPr>
        <p:spPr>
          <a:xfrm>
            <a:off x="7456389" y="4917258"/>
            <a:ext cx="4710345" cy="1754326"/>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a:p>
            <a:endParaRPr lang="en-MY" sz="3600" b="1" dirty="0">
              <a:solidFill>
                <a:srgbClr val="7030A0"/>
              </a:solidFill>
            </a:endParaRPr>
          </a:p>
        </p:txBody>
      </p:sp>
      <p:sp>
        <p:nvSpPr>
          <p:cNvPr id="8" name="TextBox 7">
            <a:extLst>
              <a:ext uri="{FF2B5EF4-FFF2-40B4-BE49-F238E27FC236}">
                <a16:creationId xmlns:a16="http://schemas.microsoft.com/office/drawing/2014/main" id="{C9DFF37E-0022-400D-AF60-5708174957CB}"/>
              </a:ext>
            </a:extLst>
          </p:cNvPr>
          <p:cNvSpPr txBox="1"/>
          <p:nvPr/>
        </p:nvSpPr>
        <p:spPr>
          <a:xfrm>
            <a:off x="678513" y="5671819"/>
            <a:ext cx="3312741" cy="646331"/>
          </a:xfrm>
          <a:prstGeom prst="rect">
            <a:avLst/>
          </a:prstGeom>
          <a:solidFill>
            <a:schemeClr val="bg1"/>
          </a:solidFill>
        </p:spPr>
        <p:txBody>
          <a:bodyPr wrap="square" rtlCol="0">
            <a:spAutoFit/>
          </a:bodyPr>
          <a:lstStyle/>
          <a:p>
            <a:pPr algn="r"/>
            <a:endParaRPr lang="en-MY" sz="3600" b="1" dirty="0">
              <a:solidFill>
                <a:srgbClr val="7030A0"/>
              </a:solidFill>
            </a:endParaRPr>
          </a:p>
        </p:txBody>
      </p:sp>
      <p:sp>
        <p:nvSpPr>
          <p:cNvPr id="9" name="TextBox 8">
            <a:extLst>
              <a:ext uri="{FF2B5EF4-FFF2-40B4-BE49-F238E27FC236}">
                <a16:creationId xmlns:a16="http://schemas.microsoft.com/office/drawing/2014/main" id="{FDFE80F0-5AB3-4312-8126-45814D08FABA}"/>
              </a:ext>
            </a:extLst>
          </p:cNvPr>
          <p:cNvSpPr txBox="1"/>
          <p:nvPr/>
        </p:nvSpPr>
        <p:spPr>
          <a:xfrm>
            <a:off x="388074" y="2634804"/>
            <a:ext cx="2106970" cy="1754326"/>
          </a:xfrm>
          <a:prstGeom prst="rect">
            <a:avLst/>
          </a:prstGeom>
          <a:solidFill>
            <a:schemeClr val="bg1"/>
          </a:solidFill>
        </p:spPr>
        <p:txBody>
          <a:bodyPr wrap="square" rtlCol="0">
            <a:spAutoFit/>
          </a:bodyPr>
          <a:lstStyle/>
          <a:p>
            <a:pPr algn="r"/>
            <a:endParaRPr lang="en-MY" sz="3600" b="1" dirty="0">
              <a:solidFill>
                <a:srgbClr val="7030A0"/>
              </a:solidFill>
            </a:endParaRPr>
          </a:p>
          <a:p>
            <a:pPr algn="r"/>
            <a:endParaRPr lang="en-MY" sz="3600" b="1" dirty="0">
              <a:solidFill>
                <a:srgbClr val="7030A0"/>
              </a:solidFill>
            </a:endParaRPr>
          </a:p>
          <a:p>
            <a:pPr algn="r"/>
            <a:endParaRPr lang="en-MY" sz="3600" b="1" dirty="0">
              <a:solidFill>
                <a:srgbClr val="7030A0"/>
              </a:solidFill>
            </a:endParaRPr>
          </a:p>
        </p:txBody>
      </p:sp>
      <p:sp>
        <p:nvSpPr>
          <p:cNvPr id="10" name="Title 4">
            <a:extLst>
              <a:ext uri="{FF2B5EF4-FFF2-40B4-BE49-F238E27FC236}">
                <a16:creationId xmlns:a16="http://schemas.microsoft.com/office/drawing/2014/main" id="{83156212-C42C-4EFC-9B0F-7256A7699AF2}"/>
              </a:ext>
            </a:extLst>
          </p:cNvPr>
          <p:cNvSpPr txBox="1">
            <a:spLocks/>
          </p:cNvSpPr>
          <p:nvPr/>
        </p:nvSpPr>
        <p:spPr>
          <a:xfrm>
            <a:off x="970125" y="29943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r>
              <a:rPr lang="en-US" b="1" baseline="-25000" dirty="0"/>
              <a:t>2</a:t>
            </a:r>
            <a:endParaRPr lang="en-US" b="1" dirty="0"/>
          </a:p>
        </p:txBody>
      </p:sp>
      <p:pic>
        <p:nvPicPr>
          <p:cNvPr id="11" name="Picture 10">
            <a:extLst>
              <a:ext uri="{FF2B5EF4-FFF2-40B4-BE49-F238E27FC236}">
                <a16:creationId xmlns:a16="http://schemas.microsoft.com/office/drawing/2014/main" id="{D7B21E9A-9783-4CDD-93BE-70ACC9ACA667}"/>
              </a:ext>
            </a:extLst>
          </p:cNvPr>
          <p:cNvPicPr>
            <a:picLocks noChangeAspect="1"/>
          </p:cNvPicPr>
          <p:nvPr/>
        </p:nvPicPr>
        <p:blipFill>
          <a:blip r:embed="rId4">
            <a:extLst>
              <a:ext uri="{BEBA8EAE-BF5A-486C-A8C5-ECC9F3942E4B}">
                <a14:imgProps xmlns:a14="http://schemas.microsoft.com/office/drawing/2010/main">
                  <a14:imgLayer r:embed="rId5">
                    <a14:imgEffect>
                      <a14:artisticCrisscrossEtching pressure="9"/>
                    </a14:imgEffect>
                  </a14:imgLayer>
                </a14:imgProps>
              </a:ext>
            </a:extLst>
          </a:blip>
          <a:stretch>
            <a:fillRect/>
          </a:stretch>
        </p:blipFill>
        <p:spPr>
          <a:xfrm>
            <a:off x="216009" y="111452"/>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13962633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jpg">
            <a:extLst>
              <a:ext uri="{FF2B5EF4-FFF2-40B4-BE49-F238E27FC236}">
                <a16:creationId xmlns:a16="http://schemas.microsoft.com/office/drawing/2014/main" id="{EF3A131A-AFE8-4FF3-955E-684CE0ABE9D2}"/>
              </a:ext>
            </a:extLst>
          </p:cNvPr>
          <p:cNvPicPr>
            <a:picLocks noChangeAspect="1"/>
          </p:cNvPicPr>
          <p:nvPr/>
        </p:nvPicPr>
        <p:blipFill>
          <a:blip r:embed="rId3" cstate="print"/>
          <a:stretch>
            <a:fillRect/>
          </a:stretch>
        </p:blipFill>
        <p:spPr>
          <a:xfrm>
            <a:off x="2103884" y="868243"/>
            <a:ext cx="7808541" cy="5598577"/>
          </a:xfrm>
          <a:prstGeom prst="rect">
            <a:avLst/>
          </a:prstGeom>
        </p:spPr>
      </p:pic>
      <p:sp>
        <p:nvSpPr>
          <p:cNvPr id="5" name="TextBox 4">
            <a:extLst>
              <a:ext uri="{FF2B5EF4-FFF2-40B4-BE49-F238E27FC236}">
                <a16:creationId xmlns:a16="http://schemas.microsoft.com/office/drawing/2014/main" id="{A29ECA34-0EB5-4193-BD1D-65C88F96F155}"/>
              </a:ext>
            </a:extLst>
          </p:cNvPr>
          <p:cNvSpPr txBox="1"/>
          <p:nvPr/>
        </p:nvSpPr>
        <p:spPr>
          <a:xfrm>
            <a:off x="7100577" y="1792667"/>
            <a:ext cx="5091423" cy="646331"/>
          </a:xfrm>
          <a:prstGeom prst="rect">
            <a:avLst/>
          </a:prstGeom>
          <a:solidFill>
            <a:schemeClr val="bg1"/>
          </a:solidFill>
        </p:spPr>
        <p:txBody>
          <a:bodyPr wrap="square" rtlCol="0">
            <a:spAutoFit/>
          </a:bodyPr>
          <a:lstStyle/>
          <a:p>
            <a:r>
              <a:rPr lang="en-MY" sz="3600" b="1" dirty="0">
                <a:solidFill>
                  <a:srgbClr val="7030A0"/>
                </a:solidFill>
              </a:rPr>
              <a:t>Identify the problem</a:t>
            </a:r>
          </a:p>
        </p:txBody>
      </p:sp>
      <p:sp>
        <p:nvSpPr>
          <p:cNvPr id="6" name="TextBox 5">
            <a:extLst>
              <a:ext uri="{FF2B5EF4-FFF2-40B4-BE49-F238E27FC236}">
                <a16:creationId xmlns:a16="http://schemas.microsoft.com/office/drawing/2014/main" id="{80890B22-D934-4ADC-8A06-4BFD2DAD2029}"/>
              </a:ext>
            </a:extLst>
          </p:cNvPr>
          <p:cNvSpPr txBox="1"/>
          <p:nvPr/>
        </p:nvSpPr>
        <p:spPr>
          <a:xfrm>
            <a:off x="7208330" y="2522416"/>
            <a:ext cx="3884749" cy="1754326"/>
          </a:xfrm>
          <a:prstGeom prst="rect">
            <a:avLst/>
          </a:prstGeom>
          <a:solidFill>
            <a:schemeClr val="bg1"/>
          </a:solidFill>
        </p:spPr>
        <p:txBody>
          <a:bodyPr wrap="square" rtlCol="0">
            <a:spAutoFit/>
          </a:bodyPr>
          <a:lstStyle/>
          <a:p>
            <a:r>
              <a:rPr lang="en-US" dirty="0">
                <a:solidFill>
                  <a:schemeClr val="dk1"/>
                </a:solidFill>
              </a:rPr>
              <a:t>H</a:t>
            </a:r>
            <a:r>
              <a:rPr lang="en-US" kern="1200" dirty="0">
                <a:solidFill>
                  <a:schemeClr val="dk1"/>
                </a:solidFill>
                <a:effectLst/>
                <a:latin typeface="+mn-lt"/>
                <a:ea typeface="+mn-ea"/>
                <a:cs typeface="+mn-cs"/>
              </a:rPr>
              <a:t>elp the patient to identify the problem and clarify its consequences</a:t>
            </a:r>
          </a:p>
          <a:p>
            <a:pPr algn="ctr"/>
            <a:endParaRPr lang="en-MY" sz="2400" b="1" dirty="0">
              <a:solidFill>
                <a:srgbClr val="7030A0"/>
              </a:solidFill>
            </a:endParaRPr>
          </a:p>
          <a:p>
            <a:pPr algn="ctr"/>
            <a:endParaRPr lang="en-MY" sz="2400" b="1" dirty="0">
              <a:solidFill>
                <a:srgbClr val="7030A0"/>
              </a:solidFill>
            </a:endParaRPr>
          </a:p>
          <a:p>
            <a:pPr algn="ctr"/>
            <a:endParaRPr lang="en-MY" sz="2400" b="1" dirty="0">
              <a:solidFill>
                <a:srgbClr val="7030A0"/>
              </a:solidFill>
            </a:endParaRPr>
          </a:p>
        </p:txBody>
      </p:sp>
      <p:sp>
        <p:nvSpPr>
          <p:cNvPr id="7" name="TextBox 6">
            <a:extLst>
              <a:ext uri="{FF2B5EF4-FFF2-40B4-BE49-F238E27FC236}">
                <a16:creationId xmlns:a16="http://schemas.microsoft.com/office/drawing/2014/main" id="{78F970B2-7EDB-4D38-BC97-9068E387A474}"/>
              </a:ext>
            </a:extLst>
          </p:cNvPr>
          <p:cNvSpPr txBox="1"/>
          <p:nvPr/>
        </p:nvSpPr>
        <p:spPr>
          <a:xfrm>
            <a:off x="7456389" y="4917258"/>
            <a:ext cx="4710345" cy="1754326"/>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a:p>
            <a:endParaRPr lang="en-MY" sz="3600" b="1" dirty="0">
              <a:solidFill>
                <a:srgbClr val="7030A0"/>
              </a:solidFill>
            </a:endParaRPr>
          </a:p>
        </p:txBody>
      </p:sp>
      <p:sp>
        <p:nvSpPr>
          <p:cNvPr id="8" name="TextBox 7">
            <a:extLst>
              <a:ext uri="{FF2B5EF4-FFF2-40B4-BE49-F238E27FC236}">
                <a16:creationId xmlns:a16="http://schemas.microsoft.com/office/drawing/2014/main" id="{C9DFF37E-0022-400D-AF60-5708174957CB}"/>
              </a:ext>
            </a:extLst>
          </p:cNvPr>
          <p:cNvSpPr txBox="1"/>
          <p:nvPr/>
        </p:nvSpPr>
        <p:spPr>
          <a:xfrm>
            <a:off x="678513" y="5671819"/>
            <a:ext cx="3312741" cy="646331"/>
          </a:xfrm>
          <a:prstGeom prst="rect">
            <a:avLst/>
          </a:prstGeom>
          <a:solidFill>
            <a:schemeClr val="bg1"/>
          </a:solidFill>
        </p:spPr>
        <p:txBody>
          <a:bodyPr wrap="square" rtlCol="0">
            <a:spAutoFit/>
          </a:bodyPr>
          <a:lstStyle/>
          <a:p>
            <a:pPr algn="r"/>
            <a:endParaRPr lang="en-MY" sz="3600" b="1" dirty="0">
              <a:solidFill>
                <a:srgbClr val="7030A0"/>
              </a:solidFill>
            </a:endParaRPr>
          </a:p>
        </p:txBody>
      </p:sp>
      <p:sp>
        <p:nvSpPr>
          <p:cNvPr id="9" name="TextBox 8">
            <a:extLst>
              <a:ext uri="{FF2B5EF4-FFF2-40B4-BE49-F238E27FC236}">
                <a16:creationId xmlns:a16="http://schemas.microsoft.com/office/drawing/2014/main" id="{FDFE80F0-5AB3-4312-8126-45814D08FABA}"/>
              </a:ext>
            </a:extLst>
          </p:cNvPr>
          <p:cNvSpPr txBox="1"/>
          <p:nvPr/>
        </p:nvSpPr>
        <p:spPr>
          <a:xfrm>
            <a:off x="388074" y="2634804"/>
            <a:ext cx="2106970" cy="1754326"/>
          </a:xfrm>
          <a:prstGeom prst="rect">
            <a:avLst/>
          </a:prstGeom>
          <a:solidFill>
            <a:schemeClr val="bg1"/>
          </a:solidFill>
        </p:spPr>
        <p:txBody>
          <a:bodyPr wrap="square" rtlCol="0">
            <a:spAutoFit/>
          </a:bodyPr>
          <a:lstStyle/>
          <a:p>
            <a:pPr algn="r"/>
            <a:endParaRPr lang="en-MY" sz="3600" b="1" dirty="0">
              <a:solidFill>
                <a:srgbClr val="7030A0"/>
              </a:solidFill>
            </a:endParaRPr>
          </a:p>
          <a:p>
            <a:pPr algn="r"/>
            <a:endParaRPr lang="en-MY" sz="3600" b="1" dirty="0">
              <a:solidFill>
                <a:srgbClr val="7030A0"/>
              </a:solidFill>
            </a:endParaRPr>
          </a:p>
          <a:p>
            <a:pPr algn="r"/>
            <a:endParaRPr lang="en-MY" sz="3600" b="1" dirty="0">
              <a:solidFill>
                <a:srgbClr val="7030A0"/>
              </a:solidFill>
            </a:endParaRPr>
          </a:p>
        </p:txBody>
      </p:sp>
      <p:sp>
        <p:nvSpPr>
          <p:cNvPr id="10" name="Title 4">
            <a:extLst>
              <a:ext uri="{FF2B5EF4-FFF2-40B4-BE49-F238E27FC236}">
                <a16:creationId xmlns:a16="http://schemas.microsoft.com/office/drawing/2014/main" id="{83156212-C42C-4EFC-9B0F-7256A7699AF2}"/>
              </a:ext>
            </a:extLst>
          </p:cNvPr>
          <p:cNvSpPr txBox="1">
            <a:spLocks/>
          </p:cNvSpPr>
          <p:nvPr/>
        </p:nvSpPr>
        <p:spPr>
          <a:xfrm>
            <a:off x="970125" y="29943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r>
              <a:rPr lang="en-US" b="1" baseline="-25000" dirty="0"/>
              <a:t>3</a:t>
            </a:r>
            <a:endParaRPr lang="en-US" b="1" dirty="0"/>
          </a:p>
        </p:txBody>
      </p:sp>
      <p:pic>
        <p:nvPicPr>
          <p:cNvPr id="11" name="Picture 10">
            <a:extLst>
              <a:ext uri="{FF2B5EF4-FFF2-40B4-BE49-F238E27FC236}">
                <a16:creationId xmlns:a16="http://schemas.microsoft.com/office/drawing/2014/main" id="{D7B21E9A-9783-4CDD-93BE-70ACC9ACA667}"/>
              </a:ext>
            </a:extLst>
          </p:cNvPr>
          <p:cNvPicPr>
            <a:picLocks noChangeAspect="1"/>
          </p:cNvPicPr>
          <p:nvPr/>
        </p:nvPicPr>
        <p:blipFill>
          <a:blip r:embed="rId4">
            <a:extLst>
              <a:ext uri="{BEBA8EAE-BF5A-486C-A8C5-ECC9F3942E4B}">
                <a14:imgProps xmlns:a14="http://schemas.microsoft.com/office/drawing/2010/main">
                  <a14:imgLayer r:embed="rId5">
                    <a14:imgEffect>
                      <a14:artisticCrisscrossEtching pressure="9"/>
                    </a14:imgEffect>
                  </a14:imgLayer>
                </a14:imgProps>
              </a:ext>
            </a:extLst>
          </a:blip>
          <a:stretch>
            <a:fillRect/>
          </a:stretch>
        </p:blipFill>
        <p:spPr>
          <a:xfrm>
            <a:off x="216009" y="111452"/>
            <a:ext cx="854190" cy="1254812"/>
          </a:xfrm>
          <a:prstGeom prst="rect">
            <a:avLst/>
          </a:prstGeom>
          <a:effectLst>
            <a:outerShdw blurRad="50800" dist="38100" dir="18900000" algn="bl" rotWithShape="0">
              <a:prstClr val="black">
                <a:alpha val="40000"/>
              </a:prstClr>
            </a:outerShdw>
            <a:softEdge rad="0"/>
          </a:effectLst>
        </p:spPr>
      </p:pic>
      <p:sp>
        <p:nvSpPr>
          <p:cNvPr id="12" name="TextBox 11">
            <a:extLst>
              <a:ext uri="{FF2B5EF4-FFF2-40B4-BE49-F238E27FC236}">
                <a16:creationId xmlns:a16="http://schemas.microsoft.com/office/drawing/2014/main" id="{D5771115-AEE4-41A6-8C5F-9850B0A5BBD4}"/>
              </a:ext>
            </a:extLst>
          </p:cNvPr>
          <p:cNvSpPr txBox="1"/>
          <p:nvPr/>
        </p:nvSpPr>
        <p:spPr>
          <a:xfrm>
            <a:off x="7093582" y="4049163"/>
            <a:ext cx="4710344" cy="2862322"/>
          </a:xfrm>
          <a:prstGeom prst="rect">
            <a:avLst/>
          </a:prstGeom>
          <a:solidFill>
            <a:schemeClr val="bg1"/>
          </a:solidFill>
        </p:spPr>
        <p:txBody>
          <a:bodyPr wrap="square">
            <a:spAutoFit/>
          </a:bodyPr>
          <a:lstStyle/>
          <a:p>
            <a:pPr algn="ctr"/>
            <a:endParaRPr lang="en-MY" sz="2000" b="1" i="1" dirty="0"/>
          </a:p>
          <a:p>
            <a:pPr algn="ctr"/>
            <a:r>
              <a:rPr lang="en-MY" sz="2000" b="1" i="1" dirty="0"/>
              <a:t>“Out of all these issues… if we could work on one of those today, which one would you pick?”</a:t>
            </a:r>
          </a:p>
          <a:p>
            <a:pPr algn="ctr"/>
            <a:endParaRPr lang="en-MY" sz="2000" b="1" i="1" dirty="0"/>
          </a:p>
          <a:p>
            <a:pPr algn="ctr"/>
            <a:r>
              <a:rPr lang="en-MY" sz="2000" b="1" i="1" dirty="0"/>
              <a:t>“Could you tell me a bit more about that issue?”</a:t>
            </a:r>
          </a:p>
          <a:p>
            <a:endParaRPr lang="en-MY" sz="2000" i="1" dirty="0"/>
          </a:p>
          <a:p>
            <a:endParaRPr lang="en-MY" sz="2000" i="1" dirty="0"/>
          </a:p>
        </p:txBody>
      </p:sp>
    </p:spTree>
    <p:extLst>
      <p:ext uri="{BB962C8B-B14F-4D97-AF65-F5344CB8AC3E}">
        <p14:creationId xmlns:p14="http://schemas.microsoft.com/office/powerpoint/2010/main" val="39483196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jpg">
            <a:extLst>
              <a:ext uri="{FF2B5EF4-FFF2-40B4-BE49-F238E27FC236}">
                <a16:creationId xmlns:a16="http://schemas.microsoft.com/office/drawing/2014/main" id="{EF3A131A-AFE8-4FF3-955E-684CE0ABE9D2}"/>
              </a:ext>
            </a:extLst>
          </p:cNvPr>
          <p:cNvPicPr>
            <a:picLocks noChangeAspect="1"/>
          </p:cNvPicPr>
          <p:nvPr/>
        </p:nvPicPr>
        <p:blipFill>
          <a:blip r:embed="rId3" cstate="print"/>
          <a:stretch>
            <a:fillRect/>
          </a:stretch>
        </p:blipFill>
        <p:spPr>
          <a:xfrm>
            <a:off x="2103884" y="868243"/>
            <a:ext cx="7808541" cy="5598577"/>
          </a:xfrm>
          <a:prstGeom prst="rect">
            <a:avLst/>
          </a:prstGeom>
        </p:spPr>
      </p:pic>
      <p:sp>
        <p:nvSpPr>
          <p:cNvPr id="5" name="TextBox 4">
            <a:extLst>
              <a:ext uri="{FF2B5EF4-FFF2-40B4-BE49-F238E27FC236}">
                <a16:creationId xmlns:a16="http://schemas.microsoft.com/office/drawing/2014/main" id="{A29ECA34-0EB5-4193-BD1D-65C88F96F155}"/>
              </a:ext>
            </a:extLst>
          </p:cNvPr>
          <p:cNvSpPr txBox="1"/>
          <p:nvPr/>
        </p:nvSpPr>
        <p:spPr>
          <a:xfrm>
            <a:off x="7100577" y="1792667"/>
            <a:ext cx="5091423" cy="646331"/>
          </a:xfrm>
          <a:prstGeom prst="rect">
            <a:avLst/>
          </a:prstGeom>
          <a:solidFill>
            <a:schemeClr val="bg1"/>
          </a:solidFill>
        </p:spPr>
        <p:txBody>
          <a:bodyPr wrap="square" rtlCol="0">
            <a:spAutoFit/>
          </a:bodyPr>
          <a:lstStyle/>
          <a:p>
            <a:endParaRPr lang="en-MY" sz="3600" b="1" dirty="0">
              <a:solidFill>
                <a:srgbClr val="7030A0"/>
              </a:solidFill>
            </a:endParaRPr>
          </a:p>
        </p:txBody>
      </p:sp>
      <p:sp>
        <p:nvSpPr>
          <p:cNvPr id="7" name="TextBox 6">
            <a:extLst>
              <a:ext uri="{FF2B5EF4-FFF2-40B4-BE49-F238E27FC236}">
                <a16:creationId xmlns:a16="http://schemas.microsoft.com/office/drawing/2014/main" id="{78F970B2-7EDB-4D38-BC97-9068E387A474}"/>
              </a:ext>
            </a:extLst>
          </p:cNvPr>
          <p:cNvSpPr txBox="1"/>
          <p:nvPr/>
        </p:nvSpPr>
        <p:spPr>
          <a:xfrm>
            <a:off x="6996936" y="5589657"/>
            <a:ext cx="3312741" cy="1754326"/>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a:p>
            <a:endParaRPr lang="en-MY" sz="3600" b="1" dirty="0">
              <a:solidFill>
                <a:srgbClr val="7030A0"/>
              </a:solidFill>
            </a:endParaRPr>
          </a:p>
        </p:txBody>
      </p:sp>
      <p:sp>
        <p:nvSpPr>
          <p:cNvPr id="8" name="TextBox 7">
            <a:extLst>
              <a:ext uri="{FF2B5EF4-FFF2-40B4-BE49-F238E27FC236}">
                <a16:creationId xmlns:a16="http://schemas.microsoft.com/office/drawing/2014/main" id="{C9DFF37E-0022-400D-AF60-5708174957CB}"/>
              </a:ext>
            </a:extLst>
          </p:cNvPr>
          <p:cNvSpPr txBox="1"/>
          <p:nvPr/>
        </p:nvSpPr>
        <p:spPr>
          <a:xfrm>
            <a:off x="838673" y="5266491"/>
            <a:ext cx="3312741" cy="1200329"/>
          </a:xfrm>
          <a:prstGeom prst="rect">
            <a:avLst/>
          </a:prstGeom>
          <a:solidFill>
            <a:schemeClr val="bg1"/>
          </a:solidFill>
        </p:spPr>
        <p:txBody>
          <a:bodyPr wrap="square" rtlCol="0">
            <a:spAutoFit/>
          </a:bodyPr>
          <a:lstStyle/>
          <a:p>
            <a:pPr algn="r"/>
            <a:endParaRPr lang="en-MY" sz="3600" b="1" dirty="0">
              <a:solidFill>
                <a:srgbClr val="7030A0"/>
              </a:solidFill>
            </a:endParaRPr>
          </a:p>
          <a:p>
            <a:pPr algn="r"/>
            <a:endParaRPr lang="en-MY" sz="3600" b="1" dirty="0">
              <a:solidFill>
                <a:srgbClr val="7030A0"/>
              </a:solidFill>
            </a:endParaRPr>
          </a:p>
        </p:txBody>
      </p:sp>
      <p:sp>
        <p:nvSpPr>
          <p:cNvPr id="9" name="TextBox 8">
            <a:extLst>
              <a:ext uri="{FF2B5EF4-FFF2-40B4-BE49-F238E27FC236}">
                <a16:creationId xmlns:a16="http://schemas.microsoft.com/office/drawing/2014/main" id="{FDFE80F0-5AB3-4312-8126-45814D08FABA}"/>
              </a:ext>
            </a:extLst>
          </p:cNvPr>
          <p:cNvSpPr txBox="1"/>
          <p:nvPr/>
        </p:nvSpPr>
        <p:spPr>
          <a:xfrm>
            <a:off x="388074" y="2634804"/>
            <a:ext cx="2106970" cy="1754326"/>
          </a:xfrm>
          <a:prstGeom prst="rect">
            <a:avLst/>
          </a:prstGeom>
          <a:solidFill>
            <a:schemeClr val="bg1"/>
          </a:solidFill>
        </p:spPr>
        <p:txBody>
          <a:bodyPr wrap="square" rtlCol="0">
            <a:spAutoFit/>
          </a:bodyPr>
          <a:lstStyle/>
          <a:p>
            <a:pPr algn="r"/>
            <a:endParaRPr lang="en-MY" sz="3600" b="1" dirty="0">
              <a:solidFill>
                <a:srgbClr val="7030A0"/>
              </a:solidFill>
            </a:endParaRPr>
          </a:p>
          <a:p>
            <a:pPr algn="r"/>
            <a:endParaRPr lang="en-MY" sz="3600" b="1" dirty="0">
              <a:solidFill>
                <a:srgbClr val="7030A0"/>
              </a:solidFill>
            </a:endParaRPr>
          </a:p>
          <a:p>
            <a:pPr algn="r"/>
            <a:endParaRPr lang="en-MY" sz="3600" b="1" dirty="0">
              <a:solidFill>
                <a:srgbClr val="7030A0"/>
              </a:solidFill>
            </a:endParaRPr>
          </a:p>
        </p:txBody>
      </p:sp>
      <p:sp>
        <p:nvSpPr>
          <p:cNvPr id="10" name="Title 4">
            <a:extLst>
              <a:ext uri="{FF2B5EF4-FFF2-40B4-BE49-F238E27FC236}">
                <a16:creationId xmlns:a16="http://schemas.microsoft.com/office/drawing/2014/main" id="{83156212-C42C-4EFC-9B0F-7256A7699AF2}"/>
              </a:ext>
            </a:extLst>
          </p:cNvPr>
          <p:cNvSpPr txBox="1">
            <a:spLocks/>
          </p:cNvSpPr>
          <p:nvPr/>
        </p:nvSpPr>
        <p:spPr>
          <a:xfrm>
            <a:off x="970125" y="29943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r>
              <a:rPr lang="en-US" b="1" baseline="-25000" dirty="0"/>
              <a:t>4</a:t>
            </a:r>
            <a:endParaRPr lang="en-US" b="1" dirty="0"/>
          </a:p>
        </p:txBody>
      </p:sp>
      <p:pic>
        <p:nvPicPr>
          <p:cNvPr id="11" name="Picture 10">
            <a:extLst>
              <a:ext uri="{FF2B5EF4-FFF2-40B4-BE49-F238E27FC236}">
                <a16:creationId xmlns:a16="http://schemas.microsoft.com/office/drawing/2014/main" id="{D7B21E9A-9783-4CDD-93BE-70ACC9ACA667}"/>
              </a:ext>
            </a:extLst>
          </p:cNvPr>
          <p:cNvPicPr>
            <a:picLocks noChangeAspect="1"/>
          </p:cNvPicPr>
          <p:nvPr/>
        </p:nvPicPr>
        <p:blipFill>
          <a:blip r:embed="rId4">
            <a:extLst>
              <a:ext uri="{BEBA8EAE-BF5A-486C-A8C5-ECC9F3942E4B}">
                <a14:imgProps xmlns:a14="http://schemas.microsoft.com/office/drawing/2010/main">
                  <a14:imgLayer r:embed="rId5">
                    <a14:imgEffect>
                      <a14:artisticCrisscrossEtching pressure="9"/>
                    </a14:imgEffect>
                  </a14:imgLayer>
                </a14:imgProps>
              </a:ext>
            </a:extLst>
          </a:blip>
          <a:stretch>
            <a:fillRect/>
          </a:stretch>
        </p:blipFill>
        <p:spPr>
          <a:xfrm>
            <a:off x="216009" y="111452"/>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5FAE148B-8322-48EE-AD22-6DDEDC53C321}"/>
              </a:ext>
            </a:extLst>
          </p:cNvPr>
          <p:cNvSpPr txBox="1"/>
          <p:nvPr/>
        </p:nvSpPr>
        <p:spPr>
          <a:xfrm>
            <a:off x="7979567" y="2311638"/>
            <a:ext cx="3506158" cy="1200329"/>
          </a:xfrm>
          <a:prstGeom prst="rect">
            <a:avLst/>
          </a:prstGeom>
          <a:solidFill>
            <a:schemeClr val="bg1"/>
          </a:solidFill>
        </p:spPr>
        <p:txBody>
          <a:bodyPr wrap="square" rtlCol="0">
            <a:spAutoFit/>
          </a:bodyPr>
          <a:lstStyle/>
          <a:p>
            <a:r>
              <a:rPr lang="en-MY" sz="3600" b="1" dirty="0">
                <a:solidFill>
                  <a:srgbClr val="7030A0"/>
                </a:solidFill>
              </a:rPr>
              <a:t>Describe possible options</a:t>
            </a:r>
          </a:p>
        </p:txBody>
      </p:sp>
      <p:sp>
        <p:nvSpPr>
          <p:cNvPr id="13" name="TextBox 12">
            <a:extLst>
              <a:ext uri="{FF2B5EF4-FFF2-40B4-BE49-F238E27FC236}">
                <a16:creationId xmlns:a16="http://schemas.microsoft.com/office/drawing/2014/main" id="{E9A96481-53EF-4A0D-B89C-6E6D5F4B7346}"/>
              </a:ext>
            </a:extLst>
          </p:cNvPr>
          <p:cNvSpPr txBox="1"/>
          <p:nvPr/>
        </p:nvSpPr>
        <p:spPr>
          <a:xfrm>
            <a:off x="6996936" y="1881318"/>
            <a:ext cx="5091423" cy="369332"/>
          </a:xfrm>
          <a:prstGeom prst="rect">
            <a:avLst/>
          </a:prstGeom>
          <a:solidFill>
            <a:schemeClr val="bg1"/>
          </a:solidFill>
        </p:spPr>
        <p:txBody>
          <a:bodyPr wrap="square">
            <a:spAutoFit/>
          </a:bodyPr>
          <a:lstStyle/>
          <a:p>
            <a:endParaRPr lang="en-MY" sz="1800" b="0" kern="1200" dirty="0">
              <a:solidFill>
                <a:schemeClr val="dk1"/>
              </a:solidFill>
              <a:effectLst/>
              <a:latin typeface="+mn-lt"/>
              <a:ea typeface="+mn-ea"/>
              <a:cs typeface="+mn-cs"/>
            </a:endParaRPr>
          </a:p>
        </p:txBody>
      </p:sp>
      <p:sp>
        <p:nvSpPr>
          <p:cNvPr id="17" name="TextBox 16">
            <a:extLst>
              <a:ext uri="{FF2B5EF4-FFF2-40B4-BE49-F238E27FC236}">
                <a16:creationId xmlns:a16="http://schemas.microsoft.com/office/drawing/2014/main" id="{03260C94-4990-44E3-A1FC-98DF23BC0098}"/>
              </a:ext>
            </a:extLst>
          </p:cNvPr>
          <p:cNvSpPr txBox="1"/>
          <p:nvPr/>
        </p:nvSpPr>
        <p:spPr>
          <a:xfrm>
            <a:off x="8086456" y="3413018"/>
            <a:ext cx="4001903" cy="923330"/>
          </a:xfrm>
          <a:prstGeom prst="rect">
            <a:avLst/>
          </a:prstGeom>
          <a:solidFill>
            <a:schemeClr val="bg1"/>
          </a:solidFill>
        </p:spPr>
        <p:txBody>
          <a:bodyPr wrap="square">
            <a:spAutoFit/>
          </a:bodyPr>
          <a:lstStyle/>
          <a:p>
            <a:r>
              <a:rPr lang="en-US" b="1" kern="1200" dirty="0">
                <a:solidFill>
                  <a:schemeClr val="dk1"/>
                </a:solidFill>
                <a:effectLst/>
                <a:latin typeface="+mn-lt"/>
                <a:ea typeface="+mn-ea"/>
                <a:cs typeface="+mn-cs"/>
              </a:rPr>
              <a:t>Describe</a:t>
            </a:r>
            <a:r>
              <a:rPr lang="en-US" kern="1200" dirty="0">
                <a:solidFill>
                  <a:schemeClr val="dk1"/>
                </a:solidFill>
                <a:effectLst/>
                <a:latin typeface="+mn-lt"/>
                <a:ea typeface="+mn-ea"/>
                <a:cs typeface="+mn-cs"/>
              </a:rPr>
              <a:t> – the patient describes and explores the possible options, generating as many options as possible</a:t>
            </a:r>
            <a:endParaRPr lang="en-MY" kern="1200" dirty="0">
              <a:solidFill>
                <a:schemeClr val="dk1"/>
              </a:solidFill>
              <a:effectLst/>
              <a:latin typeface="+mn-lt"/>
              <a:ea typeface="+mn-ea"/>
              <a:cs typeface="+mn-cs"/>
            </a:endParaRPr>
          </a:p>
        </p:txBody>
      </p:sp>
    </p:spTree>
    <p:extLst>
      <p:ext uri="{BB962C8B-B14F-4D97-AF65-F5344CB8AC3E}">
        <p14:creationId xmlns:p14="http://schemas.microsoft.com/office/powerpoint/2010/main" val="25017656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jpg">
            <a:extLst>
              <a:ext uri="{FF2B5EF4-FFF2-40B4-BE49-F238E27FC236}">
                <a16:creationId xmlns:a16="http://schemas.microsoft.com/office/drawing/2014/main" id="{EF3A131A-AFE8-4FF3-955E-684CE0ABE9D2}"/>
              </a:ext>
            </a:extLst>
          </p:cNvPr>
          <p:cNvPicPr>
            <a:picLocks noChangeAspect="1"/>
          </p:cNvPicPr>
          <p:nvPr/>
        </p:nvPicPr>
        <p:blipFill>
          <a:blip r:embed="rId3" cstate="print"/>
          <a:stretch>
            <a:fillRect/>
          </a:stretch>
        </p:blipFill>
        <p:spPr>
          <a:xfrm>
            <a:off x="2103884" y="868243"/>
            <a:ext cx="7808541" cy="5598577"/>
          </a:xfrm>
          <a:prstGeom prst="rect">
            <a:avLst/>
          </a:prstGeom>
        </p:spPr>
      </p:pic>
      <p:sp>
        <p:nvSpPr>
          <p:cNvPr id="5" name="TextBox 4">
            <a:extLst>
              <a:ext uri="{FF2B5EF4-FFF2-40B4-BE49-F238E27FC236}">
                <a16:creationId xmlns:a16="http://schemas.microsoft.com/office/drawing/2014/main" id="{A29ECA34-0EB5-4193-BD1D-65C88F96F155}"/>
              </a:ext>
            </a:extLst>
          </p:cNvPr>
          <p:cNvSpPr txBox="1"/>
          <p:nvPr/>
        </p:nvSpPr>
        <p:spPr>
          <a:xfrm>
            <a:off x="7100577" y="1792667"/>
            <a:ext cx="5091423" cy="646331"/>
          </a:xfrm>
          <a:prstGeom prst="rect">
            <a:avLst/>
          </a:prstGeom>
          <a:solidFill>
            <a:schemeClr val="bg1"/>
          </a:solidFill>
        </p:spPr>
        <p:txBody>
          <a:bodyPr wrap="square" rtlCol="0">
            <a:spAutoFit/>
          </a:bodyPr>
          <a:lstStyle/>
          <a:p>
            <a:endParaRPr lang="en-MY" sz="3600" b="1" dirty="0">
              <a:solidFill>
                <a:srgbClr val="7030A0"/>
              </a:solidFill>
            </a:endParaRPr>
          </a:p>
        </p:txBody>
      </p:sp>
      <p:sp>
        <p:nvSpPr>
          <p:cNvPr id="7" name="TextBox 6">
            <a:extLst>
              <a:ext uri="{FF2B5EF4-FFF2-40B4-BE49-F238E27FC236}">
                <a16:creationId xmlns:a16="http://schemas.microsoft.com/office/drawing/2014/main" id="{78F970B2-7EDB-4D38-BC97-9068E387A474}"/>
              </a:ext>
            </a:extLst>
          </p:cNvPr>
          <p:cNvSpPr txBox="1"/>
          <p:nvPr/>
        </p:nvSpPr>
        <p:spPr>
          <a:xfrm>
            <a:off x="7451978" y="5356525"/>
            <a:ext cx="4912071" cy="1754326"/>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a:p>
            <a:endParaRPr lang="en-MY" sz="3600" b="1" dirty="0">
              <a:solidFill>
                <a:srgbClr val="7030A0"/>
              </a:solidFill>
            </a:endParaRPr>
          </a:p>
        </p:txBody>
      </p:sp>
      <p:sp>
        <p:nvSpPr>
          <p:cNvPr id="8" name="TextBox 7">
            <a:extLst>
              <a:ext uri="{FF2B5EF4-FFF2-40B4-BE49-F238E27FC236}">
                <a16:creationId xmlns:a16="http://schemas.microsoft.com/office/drawing/2014/main" id="{C9DFF37E-0022-400D-AF60-5708174957CB}"/>
              </a:ext>
            </a:extLst>
          </p:cNvPr>
          <p:cNvSpPr txBox="1"/>
          <p:nvPr/>
        </p:nvSpPr>
        <p:spPr>
          <a:xfrm>
            <a:off x="838673" y="5266491"/>
            <a:ext cx="3312741" cy="1200329"/>
          </a:xfrm>
          <a:prstGeom prst="rect">
            <a:avLst/>
          </a:prstGeom>
          <a:solidFill>
            <a:schemeClr val="bg1"/>
          </a:solidFill>
        </p:spPr>
        <p:txBody>
          <a:bodyPr wrap="square" rtlCol="0">
            <a:spAutoFit/>
          </a:bodyPr>
          <a:lstStyle/>
          <a:p>
            <a:pPr algn="r"/>
            <a:endParaRPr lang="en-MY" sz="3600" b="1" dirty="0">
              <a:solidFill>
                <a:srgbClr val="7030A0"/>
              </a:solidFill>
            </a:endParaRPr>
          </a:p>
          <a:p>
            <a:pPr algn="r"/>
            <a:endParaRPr lang="en-MY" sz="3600" b="1" dirty="0">
              <a:solidFill>
                <a:srgbClr val="7030A0"/>
              </a:solidFill>
            </a:endParaRPr>
          </a:p>
        </p:txBody>
      </p:sp>
      <p:sp>
        <p:nvSpPr>
          <p:cNvPr id="9" name="TextBox 8">
            <a:extLst>
              <a:ext uri="{FF2B5EF4-FFF2-40B4-BE49-F238E27FC236}">
                <a16:creationId xmlns:a16="http://schemas.microsoft.com/office/drawing/2014/main" id="{FDFE80F0-5AB3-4312-8126-45814D08FABA}"/>
              </a:ext>
            </a:extLst>
          </p:cNvPr>
          <p:cNvSpPr txBox="1"/>
          <p:nvPr/>
        </p:nvSpPr>
        <p:spPr>
          <a:xfrm>
            <a:off x="388074" y="2634804"/>
            <a:ext cx="2106970" cy="1754326"/>
          </a:xfrm>
          <a:prstGeom prst="rect">
            <a:avLst/>
          </a:prstGeom>
          <a:solidFill>
            <a:schemeClr val="bg1"/>
          </a:solidFill>
        </p:spPr>
        <p:txBody>
          <a:bodyPr wrap="square" rtlCol="0">
            <a:spAutoFit/>
          </a:bodyPr>
          <a:lstStyle/>
          <a:p>
            <a:pPr algn="r"/>
            <a:endParaRPr lang="en-MY" sz="3600" b="1" dirty="0">
              <a:solidFill>
                <a:srgbClr val="7030A0"/>
              </a:solidFill>
            </a:endParaRPr>
          </a:p>
          <a:p>
            <a:pPr algn="r"/>
            <a:endParaRPr lang="en-MY" sz="3600" b="1" dirty="0">
              <a:solidFill>
                <a:srgbClr val="7030A0"/>
              </a:solidFill>
            </a:endParaRPr>
          </a:p>
          <a:p>
            <a:pPr algn="r"/>
            <a:endParaRPr lang="en-MY" sz="3600" b="1" dirty="0">
              <a:solidFill>
                <a:srgbClr val="7030A0"/>
              </a:solidFill>
            </a:endParaRPr>
          </a:p>
        </p:txBody>
      </p:sp>
      <p:sp>
        <p:nvSpPr>
          <p:cNvPr id="10" name="Title 4">
            <a:extLst>
              <a:ext uri="{FF2B5EF4-FFF2-40B4-BE49-F238E27FC236}">
                <a16:creationId xmlns:a16="http://schemas.microsoft.com/office/drawing/2014/main" id="{83156212-C42C-4EFC-9B0F-7256A7699AF2}"/>
              </a:ext>
            </a:extLst>
          </p:cNvPr>
          <p:cNvSpPr txBox="1">
            <a:spLocks/>
          </p:cNvSpPr>
          <p:nvPr/>
        </p:nvSpPr>
        <p:spPr>
          <a:xfrm>
            <a:off x="970125" y="29943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r>
              <a:rPr lang="en-US" b="1" baseline="-25000" dirty="0"/>
              <a:t>5</a:t>
            </a:r>
            <a:endParaRPr lang="en-US" b="1" dirty="0"/>
          </a:p>
        </p:txBody>
      </p:sp>
      <p:pic>
        <p:nvPicPr>
          <p:cNvPr id="11" name="Picture 10">
            <a:extLst>
              <a:ext uri="{FF2B5EF4-FFF2-40B4-BE49-F238E27FC236}">
                <a16:creationId xmlns:a16="http://schemas.microsoft.com/office/drawing/2014/main" id="{D7B21E9A-9783-4CDD-93BE-70ACC9ACA667}"/>
              </a:ext>
            </a:extLst>
          </p:cNvPr>
          <p:cNvPicPr>
            <a:picLocks noChangeAspect="1"/>
          </p:cNvPicPr>
          <p:nvPr/>
        </p:nvPicPr>
        <p:blipFill>
          <a:blip r:embed="rId4">
            <a:extLst>
              <a:ext uri="{BEBA8EAE-BF5A-486C-A8C5-ECC9F3942E4B}">
                <a14:imgProps xmlns:a14="http://schemas.microsoft.com/office/drawing/2010/main">
                  <a14:imgLayer r:embed="rId5">
                    <a14:imgEffect>
                      <a14:artisticCrisscrossEtching pressure="9"/>
                    </a14:imgEffect>
                  </a14:imgLayer>
                </a14:imgProps>
              </a:ext>
            </a:extLst>
          </a:blip>
          <a:stretch>
            <a:fillRect/>
          </a:stretch>
        </p:blipFill>
        <p:spPr>
          <a:xfrm>
            <a:off x="216009" y="111452"/>
            <a:ext cx="854190" cy="1254812"/>
          </a:xfrm>
          <a:prstGeom prst="rect">
            <a:avLst/>
          </a:prstGeom>
          <a:effectLst>
            <a:outerShdw blurRad="50800" dist="38100" dir="18900000" algn="bl" rotWithShape="0">
              <a:prstClr val="black">
                <a:alpha val="40000"/>
              </a:prstClr>
            </a:outerShdw>
            <a:softEdge rad="0"/>
          </a:effectLst>
        </p:spPr>
      </p:pic>
      <p:sp>
        <p:nvSpPr>
          <p:cNvPr id="2" name="TextBox 1">
            <a:extLst>
              <a:ext uri="{FF2B5EF4-FFF2-40B4-BE49-F238E27FC236}">
                <a16:creationId xmlns:a16="http://schemas.microsoft.com/office/drawing/2014/main" id="{5FAE148B-8322-48EE-AD22-6DDEDC53C321}"/>
              </a:ext>
            </a:extLst>
          </p:cNvPr>
          <p:cNvSpPr txBox="1"/>
          <p:nvPr/>
        </p:nvSpPr>
        <p:spPr>
          <a:xfrm>
            <a:off x="7979567" y="2311638"/>
            <a:ext cx="3506158" cy="1200329"/>
          </a:xfrm>
          <a:prstGeom prst="rect">
            <a:avLst/>
          </a:prstGeom>
          <a:solidFill>
            <a:schemeClr val="bg1"/>
          </a:solidFill>
        </p:spPr>
        <p:txBody>
          <a:bodyPr wrap="square" rtlCol="0">
            <a:spAutoFit/>
          </a:bodyPr>
          <a:lstStyle/>
          <a:p>
            <a:r>
              <a:rPr lang="en-MY" sz="3600" b="1" dirty="0">
                <a:solidFill>
                  <a:srgbClr val="7030A0"/>
                </a:solidFill>
              </a:rPr>
              <a:t>Describe possible options</a:t>
            </a:r>
          </a:p>
        </p:txBody>
      </p:sp>
      <p:sp>
        <p:nvSpPr>
          <p:cNvPr id="13" name="TextBox 12">
            <a:extLst>
              <a:ext uri="{FF2B5EF4-FFF2-40B4-BE49-F238E27FC236}">
                <a16:creationId xmlns:a16="http://schemas.microsoft.com/office/drawing/2014/main" id="{E9A96481-53EF-4A0D-B89C-6E6D5F4B7346}"/>
              </a:ext>
            </a:extLst>
          </p:cNvPr>
          <p:cNvSpPr txBox="1"/>
          <p:nvPr/>
        </p:nvSpPr>
        <p:spPr>
          <a:xfrm>
            <a:off x="6996936" y="1881318"/>
            <a:ext cx="5091423" cy="369332"/>
          </a:xfrm>
          <a:prstGeom prst="rect">
            <a:avLst/>
          </a:prstGeom>
          <a:solidFill>
            <a:schemeClr val="bg1"/>
          </a:solidFill>
        </p:spPr>
        <p:txBody>
          <a:bodyPr wrap="square">
            <a:spAutoFit/>
          </a:bodyPr>
          <a:lstStyle/>
          <a:p>
            <a:endParaRPr lang="en-MY" sz="1800" b="0" kern="1200" dirty="0">
              <a:solidFill>
                <a:schemeClr val="dk1"/>
              </a:solidFill>
              <a:effectLst/>
              <a:latin typeface="+mn-lt"/>
              <a:ea typeface="+mn-ea"/>
              <a:cs typeface="+mn-cs"/>
            </a:endParaRPr>
          </a:p>
        </p:txBody>
      </p:sp>
      <p:sp>
        <p:nvSpPr>
          <p:cNvPr id="15" name="TextBox 14">
            <a:extLst>
              <a:ext uri="{FF2B5EF4-FFF2-40B4-BE49-F238E27FC236}">
                <a16:creationId xmlns:a16="http://schemas.microsoft.com/office/drawing/2014/main" id="{D6EA3EDD-8687-4688-AC1B-29C36B62C238}"/>
              </a:ext>
            </a:extLst>
          </p:cNvPr>
          <p:cNvSpPr txBox="1"/>
          <p:nvPr/>
        </p:nvSpPr>
        <p:spPr>
          <a:xfrm>
            <a:off x="7967428" y="4427308"/>
            <a:ext cx="4120931" cy="1754326"/>
          </a:xfrm>
          <a:prstGeom prst="rect">
            <a:avLst/>
          </a:prstGeom>
          <a:noFill/>
        </p:spPr>
        <p:txBody>
          <a:bodyPr wrap="square">
            <a:spAutoFit/>
          </a:bodyPr>
          <a:lstStyle/>
          <a:p>
            <a:r>
              <a:rPr lang="en-MY" b="1" i="1" dirty="0"/>
              <a:t>“Let’s generate or brainstorm some options to address these problems… would you have any suggestion?”</a:t>
            </a:r>
          </a:p>
          <a:p>
            <a:endParaRPr lang="en-MY" b="1" i="1" dirty="0"/>
          </a:p>
          <a:p>
            <a:r>
              <a:rPr lang="en-MY" b="1" i="1" dirty="0"/>
              <a:t>“Could you think of some other ideas if you shared this with a friend?”</a:t>
            </a:r>
          </a:p>
        </p:txBody>
      </p:sp>
      <p:sp>
        <p:nvSpPr>
          <p:cNvPr id="17" name="TextBox 16">
            <a:extLst>
              <a:ext uri="{FF2B5EF4-FFF2-40B4-BE49-F238E27FC236}">
                <a16:creationId xmlns:a16="http://schemas.microsoft.com/office/drawing/2014/main" id="{03260C94-4990-44E3-A1FC-98DF23BC0098}"/>
              </a:ext>
            </a:extLst>
          </p:cNvPr>
          <p:cNvSpPr txBox="1"/>
          <p:nvPr/>
        </p:nvSpPr>
        <p:spPr>
          <a:xfrm>
            <a:off x="8086456" y="3413018"/>
            <a:ext cx="4001903" cy="923330"/>
          </a:xfrm>
          <a:prstGeom prst="rect">
            <a:avLst/>
          </a:prstGeom>
          <a:solidFill>
            <a:schemeClr val="bg1"/>
          </a:solidFill>
        </p:spPr>
        <p:txBody>
          <a:bodyPr wrap="square">
            <a:spAutoFit/>
          </a:bodyPr>
          <a:lstStyle/>
          <a:p>
            <a:r>
              <a:rPr lang="en-US" sz="1800" b="1" kern="1200" dirty="0">
                <a:solidFill>
                  <a:schemeClr val="dk1"/>
                </a:solidFill>
                <a:effectLst/>
                <a:latin typeface="+mn-lt"/>
                <a:ea typeface="+mn-ea"/>
                <a:cs typeface="+mn-cs"/>
              </a:rPr>
              <a:t>Describe</a:t>
            </a:r>
            <a:r>
              <a:rPr lang="en-US" sz="1800" b="0" kern="1200" dirty="0">
                <a:solidFill>
                  <a:schemeClr val="dk1"/>
                </a:solidFill>
                <a:effectLst/>
                <a:latin typeface="+mn-lt"/>
                <a:ea typeface="+mn-ea"/>
                <a:cs typeface="+mn-cs"/>
              </a:rPr>
              <a:t> – the patient describes and explores the possible options, generating as many options as possible</a:t>
            </a:r>
            <a:endParaRPr lang="en-MY" sz="1800" b="0" kern="1200" dirty="0">
              <a:solidFill>
                <a:schemeClr val="dk1"/>
              </a:solidFill>
              <a:effectLst/>
              <a:latin typeface="+mn-lt"/>
              <a:ea typeface="+mn-ea"/>
              <a:cs typeface="+mn-cs"/>
            </a:endParaRPr>
          </a:p>
        </p:txBody>
      </p:sp>
    </p:spTree>
    <p:extLst>
      <p:ext uri="{BB962C8B-B14F-4D97-AF65-F5344CB8AC3E}">
        <p14:creationId xmlns:p14="http://schemas.microsoft.com/office/powerpoint/2010/main" val="10635491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jpg">
            <a:extLst>
              <a:ext uri="{FF2B5EF4-FFF2-40B4-BE49-F238E27FC236}">
                <a16:creationId xmlns:a16="http://schemas.microsoft.com/office/drawing/2014/main" id="{EF3A131A-AFE8-4FF3-955E-684CE0ABE9D2}"/>
              </a:ext>
            </a:extLst>
          </p:cNvPr>
          <p:cNvPicPr>
            <a:picLocks noChangeAspect="1"/>
          </p:cNvPicPr>
          <p:nvPr/>
        </p:nvPicPr>
        <p:blipFill>
          <a:blip r:embed="rId3" cstate="print"/>
          <a:stretch>
            <a:fillRect/>
          </a:stretch>
        </p:blipFill>
        <p:spPr>
          <a:xfrm>
            <a:off x="2103884" y="868243"/>
            <a:ext cx="7808541" cy="5598577"/>
          </a:xfrm>
          <a:prstGeom prst="rect">
            <a:avLst/>
          </a:prstGeom>
        </p:spPr>
      </p:pic>
      <p:sp>
        <p:nvSpPr>
          <p:cNvPr id="5" name="TextBox 4">
            <a:extLst>
              <a:ext uri="{FF2B5EF4-FFF2-40B4-BE49-F238E27FC236}">
                <a16:creationId xmlns:a16="http://schemas.microsoft.com/office/drawing/2014/main" id="{A29ECA34-0EB5-4193-BD1D-65C88F96F155}"/>
              </a:ext>
            </a:extLst>
          </p:cNvPr>
          <p:cNvSpPr txBox="1"/>
          <p:nvPr/>
        </p:nvSpPr>
        <p:spPr>
          <a:xfrm>
            <a:off x="6475088" y="1646342"/>
            <a:ext cx="5091423" cy="1200329"/>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p:txBody>
      </p:sp>
      <p:sp>
        <p:nvSpPr>
          <p:cNvPr id="6" name="TextBox 5">
            <a:extLst>
              <a:ext uri="{FF2B5EF4-FFF2-40B4-BE49-F238E27FC236}">
                <a16:creationId xmlns:a16="http://schemas.microsoft.com/office/drawing/2014/main" id="{80890B22-D934-4ADC-8A06-4BFD2DAD2029}"/>
              </a:ext>
            </a:extLst>
          </p:cNvPr>
          <p:cNvSpPr txBox="1"/>
          <p:nvPr/>
        </p:nvSpPr>
        <p:spPr>
          <a:xfrm>
            <a:off x="8122077" y="2800965"/>
            <a:ext cx="2750989" cy="1754326"/>
          </a:xfrm>
          <a:prstGeom prst="rect">
            <a:avLst/>
          </a:prstGeom>
          <a:solidFill>
            <a:schemeClr val="bg1"/>
          </a:solidFill>
        </p:spPr>
        <p:txBody>
          <a:bodyPr wrap="square" rtlCol="0">
            <a:spAutoFit/>
          </a:bodyPr>
          <a:lstStyle/>
          <a:p>
            <a:endParaRPr lang="en-MY" sz="3600" b="1">
              <a:solidFill>
                <a:srgbClr val="7030A0"/>
              </a:solidFill>
            </a:endParaRPr>
          </a:p>
          <a:p>
            <a:endParaRPr lang="en-MY" sz="3600" b="1">
              <a:solidFill>
                <a:srgbClr val="7030A0"/>
              </a:solidFill>
            </a:endParaRPr>
          </a:p>
          <a:p>
            <a:endParaRPr lang="en-MY" sz="3600" b="1" dirty="0">
              <a:solidFill>
                <a:srgbClr val="7030A0"/>
              </a:solidFill>
            </a:endParaRPr>
          </a:p>
        </p:txBody>
      </p:sp>
      <p:sp>
        <p:nvSpPr>
          <p:cNvPr id="7" name="TextBox 6">
            <a:extLst>
              <a:ext uri="{FF2B5EF4-FFF2-40B4-BE49-F238E27FC236}">
                <a16:creationId xmlns:a16="http://schemas.microsoft.com/office/drawing/2014/main" id="{78F970B2-7EDB-4D38-BC97-9068E387A474}"/>
              </a:ext>
            </a:extLst>
          </p:cNvPr>
          <p:cNvSpPr txBox="1"/>
          <p:nvPr/>
        </p:nvSpPr>
        <p:spPr>
          <a:xfrm>
            <a:off x="7456389" y="4917258"/>
            <a:ext cx="4912071" cy="1754326"/>
          </a:xfrm>
          <a:prstGeom prst="rect">
            <a:avLst/>
          </a:prstGeom>
          <a:solidFill>
            <a:schemeClr val="bg1"/>
          </a:solidFill>
        </p:spPr>
        <p:txBody>
          <a:bodyPr wrap="square" rtlCol="0">
            <a:spAutoFit/>
          </a:bodyPr>
          <a:lstStyle/>
          <a:p>
            <a:r>
              <a:rPr lang="en-MY" sz="3600" b="1" dirty="0">
                <a:solidFill>
                  <a:srgbClr val="7030A0"/>
                </a:solidFill>
              </a:rPr>
              <a:t>Evaluate consequences (advantages &amp; disadvantages)</a:t>
            </a:r>
          </a:p>
        </p:txBody>
      </p:sp>
      <p:sp>
        <p:nvSpPr>
          <p:cNvPr id="8" name="TextBox 7">
            <a:extLst>
              <a:ext uri="{FF2B5EF4-FFF2-40B4-BE49-F238E27FC236}">
                <a16:creationId xmlns:a16="http://schemas.microsoft.com/office/drawing/2014/main" id="{C9DFF37E-0022-400D-AF60-5708174957CB}"/>
              </a:ext>
            </a:extLst>
          </p:cNvPr>
          <p:cNvSpPr txBox="1"/>
          <p:nvPr/>
        </p:nvSpPr>
        <p:spPr>
          <a:xfrm>
            <a:off x="678513" y="5671819"/>
            <a:ext cx="3312741" cy="646331"/>
          </a:xfrm>
          <a:prstGeom prst="rect">
            <a:avLst/>
          </a:prstGeom>
          <a:solidFill>
            <a:schemeClr val="bg1"/>
          </a:solidFill>
        </p:spPr>
        <p:txBody>
          <a:bodyPr wrap="square" rtlCol="0">
            <a:spAutoFit/>
          </a:bodyPr>
          <a:lstStyle/>
          <a:p>
            <a:pPr algn="r"/>
            <a:endParaRPr lang="en-MY" sz="3600" b="1" dirty="0">
              <a:solidFill>
                <a:srgbClr val="7030A0"/>
              </a:solidFill>
            </a:endParaRPr>
          </a:p>
        </p:txBody>
      </p:sp>
      <p:sp>
        <p:nvSpPr>
          <p:cNvPr id="9" name="TextBox 8">
            <a:extLst>
              <a:ext uri="{FF2B5EF4-FFF2-40B4-BE49-F238E27FC236}">
                <a16:creationId xmlns:a16="http://schemas.microsoft.com/office/drawing/2014/main" id="{FDFE80F0-5AB3-4312-8126-45814D08FABA}"/>
              </a:ext>
            </a:extLst>
          </p:cNvPr>
          <p:cNvSpPr txBox="1"/>
          <p:nvPr/>
        </p:nvSpPr>
        <p:spPr>
          <a:xfrm>
            <a:off x="388074" y="2634804"/>
            <a:ext cx="2106970" cy="646331"/>
          </a:xfrm>
          <a:prstGeom prst="rect">
            <a:avLst/>
          </a:prstGeom>
          <a:solidFill>
            <a:schemeClr val="bg1"/>
          </a:solidFill>
        </p:spPr>
        <p:txBody>
          <a:bodyPr wrap="square" rtlCol="0">
            <a:spAutoFit/>
          </a:bodyPr>
          <a:lstStyle/>
          <a:p>
            <a:pPr algn="r"/>
            <a:endParaRPr lang="en-MY" sz="3600" b="1" dirty="0">
              <a:solidFill>
                <a:srgbClr val="7030A0"/>
              </a:solidFill>
            </a:endParaRPr>
          </a:p>
        </p:txBody>
      </p:sp>
      <p:sp>
        <p:nvSpPr>
          <p:cNvPr id="10" name="Title 4">
            <a:extLst>
              <a:ext uri="{FF2B5EF4-FFF2-40B4-BE49-F238E27FC236}">
                <a16:creationId xmlns:a16="http://schemas.microsoft.com/office/drawing/2014/main" id="{83156212-C42C-4EFC-9B0F-7256A7699AF2}"/>
              </a:ext>
            </a:extLst>
          </p:cNvPr>
          <p:cNvSpPr txBox="1">
            <a:spLocks/>
          </p:cNvSpPr>
          <p:nvPr/>
        </p:nvSpPr>
        <p:spPr>
          <a:xfrm>
            <a:off x="970125" y="29943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r>
              <a:rPr lang="en-US" b="1" baseline="-25000" dirty="0"/>
              <a:t>6</a:t>
            </a:r>
            <a:endParaRPr lang="en-US" b="1" dirty="0"/>
          </a:p>
        </p:txBody>
      </p:sp>
      <p:pic>
        <p:nvPicPr>
          <p:cNvPr id="11" name="Picture 10">
            <a:extLst>
              <a:ext uri="{FF2B5EF4-FFF2-40B4-BE49-F238E27FC236}">
                <a16:creationId xmlns:a16="http://schemas.microsoft.com/office/drawing/2014/main" id="{D7B21E9A-9783-4CDD-93BE-70ACC9ACA667}"/>
              </a:ext>
            </a:extLst>
          </p:cNvPr>
          <p:cNvPicPr>
            <a:picLocks noChangeAspect="1"/>
          </p:cNvPicPr>
          <p:nvPr/>
        </p:nvPicPr>
        <p:blipFill>
          <a:blip r:embed="rId4">
            <a:extLst>
              <a:ext uri="{BEBA8EAE-BF5A-486C-A8C5-ECC9F3942E4B}">
                <a14:imgProps xmlns:a14="http://schemas.microsoft.com/office/drawing/2010/main">
                  <a14:imgLayer r:embed="rId5">
                    <a14:imgEffect>
                      <a14:artisticCrisscrossEtching pressure="9"/>
                    </a14:imgEffect>
                  </a14:imgLayer>
                </a14:imgProps>
              </a:ext>
            </a:extLst>
          </a:blip>
          <a:stretch>
            <a:fillRect/>
          </a:stretch>
        </p:blipFill>
        <p:spPr>
          <a:xfrm>
            <a:off x="216009" y="111452"/>
            <a:ext cx="854190" cy="1254812"/>
          </a:xfrm>
          <a:prstGeom prst="rect">
            <a:avLst/>
          </a:prstGeom>
          <a:effectLst>
            <a:outerShdw blurRad="50800" dist="38100" dir="18900000" algn="bl" rotWithShape="0">
              <a:prstClr val="black">
                <a:alpha val="40000"/>
              </a:prstClr>
            </a:outerShdw>
            <a:softEdge rad="0"/>
          </a:effectLst>
        </p:spPr>
      </p:pic>
      <p:sp>
        <p:nvSpPr>
          <p:cNvPr id="12" name="TextBox 11">
            <a:extLst>
              <a:ext uri="{FF2B5EF4-FFF2-40B4-BE49-F238E27FC236}">
                <a16:creationId xmlns:a16="http://schemas.microsoft.com/office/drawing/2014/main" id="{63D01D39-CF51-494C-A0EE-B113C63EA11A}"/>
              </a:ext>
            </a:extLst>
          </p:cNvPr>
          <p:cNvSpPr txBox="1"/>
          <p:nvPr/>
        </p:nvSpPr>
        <p:spPr>
          <a:xfrm>
            <a:off x="7273801" y="1886065"/>
            <a:ext cx="4711700" cy="923330"/>
          </a:xfrm>
          <a:prstGeom prst="rect">
            <a:avLst/>
          </a:prstGeom>
          <a:noFill/>
        </p:spPr>
        <p:txBody>
          <a:bodyPr wrap="square">
            <a:spAutoFit/>
          </a:bodyPr>
          <a:lstStyle/>
          <a:p>
            <a:pPr lvl="0"/>
            <a:r>
              <a:rPr lang="en-US" b="1" kern="1200" dirty="0">
                <a:solidFill>
                  <a:schemeClr val="dk1"/>
                </a:solidFill>
                <a:effectLst/>
                <a:latin typeface="+mn-lt"/>
                <a:ea typeface="+mn-ea"/>
                <a:cs typeface="+mn-cs"/>
              </a:rPr>
              <a:t>Evaluate</a:t>
            </a:r>
            <a:r>
              <a:rPr lang="en-US" kern="1200" dirty="0">
                <a:solidFill>
                  <a:schemeClr val="dk1"/>
                </a:solidFill>
                <a:effectLst/>
                <a:latin typeface="+mn-lt"/>
                <a:ea typeface="+mn-ea"/>
                <a:cs typeface="+mn-cs"/>
              </a:rPr>
              <a:t> – help the patient evaluate the consequences (advantages and disadvantages) of each option and its practicability</a:t>
            </a:r>
            <a:endParaRPr lang="en-MY" kern="1200" dirty="0">
              <a:solidFill>
                <a:schemeClr val="dk1"/>
              </a:solidFill>
              <a:effectLst/>
              <a:latin typeface="+mn-lt"/>
              <a:ea typeface="+mn-ea"/>
              <a:cs typeface="+mn-cs"/>
            </a:endParaRPr>
          </a:p>
        </p:txBody>
      </p:sp>
    </p:spTree>
    <p:extLst>
      <p:ext uri="{BB962C8B-B14F-4D97-AF65-F5344CB8AC3E}">
        <p14:creationId xmlns:p14="http://schemas.microsoft.com/office/powerpoint/2010/main" val="3999627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Learning Objective</a:t>
            </a:r>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2661920" y="1878674"/>
            <a:ext cx="8691880" cy="3908172"/>
          </a:xfrm>
        </p:spPr>
        <p:txBody>
          <a:bodyPr>
            <a:normAutofit/>
          </a:bodyPr>
          <a:lstStyle/>
          <a:p>
            <a:pPr marL="342900" lvl="1" indent="-342900"/>
            <a:endParaRPr lang="en-US" sz="3200" dirty="0"/>
          </a:p>
          <a:p>
            <a:pPr marL="0" indent="0">
              <a:buNone/>
            </a:pPr>
            <a:r>
              <a:rPr lang="en-US" sz="3200" dirty="0"/>
              <a:t>To identify the effectiveness of psychotherapy in the management of MDD</a:t>
            </a:r>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2" name="Picture 1">
            <a:extLst>
              <a:ext uri="{FF2B5EF4-FFF2-40B4-BE49-F238E27FC236}">
                <a16:creationId xmlns:a16="http://schemas.microsoft.com/office/drawing/2014/main" id="{15566C21-BC41-4363-8B75-0F5122B8CC25}"/>
              </a:ext>
            </a:extLst>
          </p:cNvPr>
          <p:cNvPicPr>
            <a:picLocks noChangeAspect="1"/>
          </p:cNvPicPr>
          <p:nvPr/>
        </p:nvPicPr>
        <p:blipFill>
          <a:blip r:embed="rId4"/>
          <a:stretch>
            <a:fillRect/>
          </a:stretch>
        </p:blipFill>
        <p:spPr>
          <a:xfrm>
            <a:off x="1301036" y="2414993"/>
            <a:ext cx="1052698" cy="1057255"/>
          </a:xfrm>
          <a:prstGeom prst="rect">
            <a:avLst/>
          </a:prstGeom>
        </p:spPr>
      </p:pic>
    </p:spTree>
    <p:extLst>
      <p:ext uri="{BB962C8B-B14F-4D97-AF65-F5344CB8AC3E}">
        <p14:creationId xmlns:p14="http://schemas.microsoft.com/office/powerpoint/2010/main" val="34017878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jpg">
            <a:extLst>
              <a:ext uri="{FF2B5EF4-FFF2-40B4-BE49-F238E27FC236}">
                <a16:creationId xmlns:a16="http://schemas.microsoft.com/office/drawing/2014/main" id="{EF3A131A-AFE8-4FF3-955E-684CE0ABE9D2}"/>
              </a:ext>
            </a:extLst>
          </p:cNvPr>
          <p:cNvPicPr>
            <a:picLocks noChangeAspect="1"/>
          </p:cNvPicPr>
          <p:nvPr/>
        </p:nvPicPr>
        <p:blipFill>
          <a:blip r:embed="rId3" cstate="print"/>
          <a:stretch>
            <a:fillRect/>
          </a:stretch>
        </p:blipFill>
        <p:spPr>
          <a:xfrm>
            <a:off x="2103884" y="868243"/>
            <a:ext cx="7808541" cy="5598577"/>
          </a:xfrm>
          <a:prstGeom prst="rect">
            <a:avLst/>
          </a:prstGeom>
        </p:spPr>
      </p:pic>
      <p:sp>
        <p:nvSpPr>
          <p:cNvPr id="5" name="TextBox 4">
            <a:extLst>
              <a:ext uri="{FF2B5EF4-FFF2-40B4-BE49-F238E27FC236}">
                <a16:creationId xmlns:a16="http://schemas.microsoft.com/office/drawing/2014/main" id="{A29ECA34-0EB5-4193-BD1D-65C88F96F155}"/>
              </a:ext>
            </a:extLst>
          </p:cNvPr>
          <p:cNvSpPr txBox="1"/>
          <p:nvPr/>
        </p:nvSpPr>
        <p:spPr>
          <a:xfrm>
            <a:off x="6475088" y="1646342"/>
            <a:ext cx="5091423" cy="1200329"/>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p:txBody>
      </p:sp>
      <p:sp>
        <p:nvSpPr>
          <p:cNvPr id="6" name="TextBox 5">
            <a:extLst>
              <a:ext uri="{FF2B5EF4-FFF2-40B4-BE49-F238E27FC236}">
                <a16:creationId xmlns:a16="http://schemas.microsoft.com/office/drawing/2014/main" id="{80890B22-D934-4ADC-8A06-4BFD2DAD2029}"/>
              </a:ext>
            </a:extLst>
          </p:cNvPr>
          <p:cNvSpPr txBox="1"/>
          <p:nvPr/>
        </p:nvSpPr>
        <p:spPr>
          <a:xfrm>
            <a:off x="8122077" y="2800965"/>
            <a:ext cx="2750989" cy="1754326"/>
          </a:xfrm>
          <a:prstGeom prst="rect">
            <a:avLst/>
          </a:prstGeom>
          <a:solidFill>
            <a:schemeClr val="bg1"/>
          </a:solidFill>
        </p:spPr>
        <p:txBody>
          <a:bodyPr wrap="square" rtlCol="0">
            <a:spAutoFit/>
          </a:bodyPr>
          <a:lstStyle/>
          <a:p>
            <a:endParaRPr lang="en-MY" sz="3600" b="1">
              <a:solidFill>
                <a:srgbClr val="7030A0"/>
              </a:solidFill>
            </a:endParaRPr>
          </a:p>
          <a:p>
            <a:endParaRPr lang="en-MY" sz="3600" b="1">
              <a:solidFill>
                <a:srgbClr val="7030A0"/>
              </a:solidFill>
            </a:endParaRPr>
          </a:p>
          <a:p>
            <a:endParaRPr lang="en-MY" sz="3600" b="1" dirty="0">
              <a:solidFill>
                <a:srgbClr val="7030A0"/>
              </a:solidFill>
            </a:endParaRPr>
          </a:p>
        </p:txBody>
      </p:sp>
      <p:sp>
        <p:nvSpPr>
          <p:cNvPr id="7" name="TextBox 6">
            <a:extLst>
              <a:ext uri="{FF2B5EF4-FFF2-40B4-BE49-F238E27FC236}">
                <a16:creationId xmlns:a16="http://schemas.microsoft.com/office/drawing/2014/main" id="{78F970B2-7EDB-4D38-BC97-9068E387A474}"/>
              </a:ext>
            </a:extLst>
          </p:cNvPr>
          <p:cNvSpPr txBox="1"/>
          <p:nvPr/>
        </p:nvSpPr>
        <p:spPr>
          <a:xfrm>
            <a:off x="7456389" y="4917258"/>
            <a:ext cx="4912071" cy="1754326"/>
          </a:xfrm>
          <a:prstGeom prst="rect">
            <a:avLst/>
          </a:prstGeom>
          <a:solidFill>
            <a:schemeClr val="bg1"/>
          </a:solidFill>
        </p:spPr>
        <p:txBody>
          <a:bodyPr wrap="square" rtlCol="0">
            <a:spAutoFit/>
          </a:bodyPr>
          <a:lstStyle/>
          <a:p>
            <a:r>
              <a:rPr lang="en-MY" sz="3600" b="1" dirty="0">
                <a:solidFill>
                  <a:srgbClr val="7030A0"/>
                </a:solidFill>
              </a:rPr>
              <a:t>Evaluate consequences (advantages &amp; disadvantages)</a:t>
            </a:r>
          </a:p>
        </p:txBody>
      </p:sp>
      <p:sp>
        <p:nvSpPr>
          <p:cNvPr id="8" name="TextBox 7">
            <a:extLst>
              <a:ext uri="{FF2B5EF4-FFF2-40B4-BE49-F238E27FC236}">
                <a16:creationId xmlns:a16="http://schemas.microsoft.com/office/drawing/2014/main" id="{C9DFF37E-0022-400D-AF60-5708174957CB}"/>
              </a:ext>
            </a:extLst>
          </p:cNvPr>
          <p:cNvSpPr txBox="1"/>
          <p:nvPr/>
        </p:nvSpPr>
        <p:spPr>
          <a:xfrm>
            <a:off x="678513" y="5671819"/>
            <a:ext cx="3312741" cy="646331"/>
          </a:xfrm>
          <a:prstGeom prst="rect">
            <a:avLst/>
          </a:prstGeom>
          <a:solidFill>
            <a:schemeClr val="bg1"/>
          </a:solidFill>
        </p:spPr>
        <p:txBody>
          <a:bodyPr wrap="square" rtlCol="0">
            <a:spAutoFit/>
          </a:bodyPr>
          <a:lstStyle/>
          <a:p>
            <a:pPr algn="r"/>
            <a:endParaRPr lang="en-MY" sz="3600" b="1" dirty="0">
              <a:solidFill>
                <a:srgbClr val="7030A0"/>
              </a:solidFill>
            </a:endParaRPr>
          </a:p>
        </p:txBody>
      </p:sp>
      <p:sp>
        <p:nvSpPr>
          <p:cNvPr id="9" name="TextBox 8">
            <a:extLst>
              <a:ext uri="{FF2B5EF4-FFF2-40B4-BE49-F238E27FC236}">
                <a16:creationId xmlns:a16="http://schemas.microsoft.com/office/drawing/2014/main" id="{FDFE80F0-5AB3-4312-8126-45814D08FABA}"/>
              </a:ext>
            </a:extLst>
          </p:cNvPr>
          <p:cNvSpPr txBox="1"/>
          <p:nvPr/>
        </p:nvSpPr>
        <p:spPr>
          <a:xfrm>
            <a:off x="388074" y="2634804"/>
            <a:ext cx="2106970" cy="646331"/>
          </a:xfrm>
          <a:prstGeom prst="rect">
            <a:avLst/>
          </a:prstGeom>
          <a:solidFill>
            <a:schemeClr val="bg1"/>
          </a:solidFill>
        </p:spPr>
        <p:txBody>
          <a:bodyPr wrap="square" rtlCol="0">
            <a:spAutoFit/>
          </a:bodyPr>
          <a:lstStyle/>
          <a:p>
            <a:pPr algn="r"/>
            <a:endParaRPr lang="en-MY" sz="3600" b="1" dirty="0">
              <a:solidFill>
                <a:srgbClr val="7030A0"/>
              </a:solidFill>
            </a:endParaRPr>
          </a:p>
        </p:txBody>
      </p:sp>
      <p:sp>
        <p:nvSpPr>
          <p:cNvPr id="10" name="Title 4">
            <a:extLst>
              <a:ext uri="{FF2B5EF4-FFF2-40B4-BE49-F238E27FC236}">
                <a16:creationId xmlns:a16="http://schemas.microsoft.com/office/drawing/2014/main" id="{83156212-C42C-4EFC-9B0F-7256A7699AF2}"/>
              </a:ext>
            </a:extLst>
          </p:cNvPr>
          <p:cNvSpPr txBox="1">
            <a:spLocks/>
          </p:cNvSpPr>
          <p:nvPr/>
        </p:nvSpPr>
        <p:spPr>
          <a:xfrm>
            <a:off x="970125" y="29943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r>
              <a:rPr lang="en-US" b="1" baseline="-25000" dirty="0"/>
              <a:t>7</a:t>
            </a:r>
            <a:endParaRPr lang="en-US" b="1" dirty="0"/>
          </a:p>
        </p:txBody>
      </p:sp>
      <p:pic>
        <p:nvPicPr>
          <p:cNvPr id="11" name="Picture 10">
            <a:extLst>
              <a:ext uri="{FF2B5EF4-FFF2-40B4-BE49-F238E27FC236}">
                <a16:creationId xmlns:a16="http://schemas.microsoft.com/office/drawing/2014/main" id="{D7B21E9A-9783-4CDD-93BE-70ACC9ACA667}"/>
              </a:ext>
            </a:extLst>
          </p:cNvPr>
          <p:cNvPicPr>
            <a:picLocks noChangeAspect="1"/>
          </p:cNvPicPr>
          <p:nvPr/>
        </p:nvPicPr>
        <p:blipFill>
          <a:blip r:embed="rId4">
            <a:extLst>
              <a:ext uri="{BEBA8EAE-BF5A-486C-A8C5-ECC9F3942E4B}">
                <a14:imgProps xmlns:a14="http://schemas.microsoft.com/office/drawing/2010/main">
                  <a14:imgLayer r:embed="rId5">
                    <a14:imgEffect>
                      <a14:artisticCrisscrossEtching pressure="9"/>
                    </a14:imgEffect>
                  </a14:imgLayer>
                </a14:imgProps>
              </a:ext>
            </a:extLst>
          </a:blip>
          <a:stretch>
            <a:fillRect/>
          </a:stretch>
        </p:blipFill>
        <p:spPr>
          <a:xfrm>
            <a:off x="216009" y="111452"/>
            <a:ext cx="854190" cy="1254812"/>
          </a:xfrm>
          <a:prstGeom prst="rect">
            <a:avLst/>
          </a:prstGeom>
          <a:effectLst>
            <a:outerShdw blurRad="50800" dist="38100" dir="18900000" algn="bl" rotWithShape="0">
              <a:prstClr val="black">
                <a:alpha val="40000"/>
              </a:prstClr>
            </a:outerShdw>
            <a:softEdge rad="0"/>
          </a:effectLst>
        </p:spPr>
      </p:pic>
      <p:sp>
        <p:nvSpPr>
          <p:cNvPr id="12" name="TextBox 11">
            <a:extLst>
              <a:ext uri="{FF2B5EF4-FFF2-40B4-BE49-F238E27FC236}">
                <a16:creationId xmlns:a16="http://schemas.microsoft.com/office/drawing/2014/main" id="{63D01D39-CF51-494C-A0EE-B113C63EA11A}"/>
              </a:ext>
            </a:extLst>
          </p:cNvPr>
          <p:cNvSpPr txBox="1"/>
          <p:nvPr/>
        </p:nvSpPr>
        <p:spPr>
          <a:xfrm>
            <a:off x="7273801" y="1886065"/>
            <a:ext cx="4711700" cy="923330"/>
          </a:xfrm>
          <a:prstGeom prst="rect">
            <a:avLst/>
          </a:prstGeom>
          <a:noFill/>
        </p:spPr>
        <p:txBody>
          <a:bodyPr wrap="square">
            <a:spAutoFit/>
          </a:bodyPr>
          <a:lstStyle/>
          <a:p>
            <a:pPr lvl="0"/>
            <a:r>
              <a:rPr lang="en-US" sz="1800" b="1" kern="1200" dirty="0">
                <a:solidFill>
                  <a:schemeClr val="dk1"/>
                </a:solidFill>
                <a:effectLst/>
                <a:latin typeface="+mn-lt"/>
                <a:ea typeface="+mn-ea"/>
                <a:cs typeface="+mn-cs"/>
              </a:rPr>
              <a:t>Evaluate</a:t>
            </a:r>
            <a:r>
              <a:rPr lang="en-US" sz="1800" b="0" kern="1200" dirty="0">
                <a:solidFill>
                  <a:schemeClr val="dk1"/>
                </a:solidFill>
                <a:effectLst/>
                <a:latin typeface="+mn-lt"/>
                <a:ea typeface="+mn-ea"/>
                <a:cs typeface="+mn-cs"/>
              </a:rPr>
              <a:t> – help the patient evaluate the consequences (advantages and disadvantages) of each option and its practicability</a:t>
            </a:r>
            <a:endParaRPr lang="en-MY" sz="1800" b="0" kern="1200" dirty="0">
              <a:solidFill>
                <a:schemeClr val="dk1"/>
              </a:solidFill>
              <a:effectLst/>
              <a:latin typeface="+mn-lt"/>
              <a:ea typeface="+mn-ea"/>
              <a:cs typeface="+mn-cs"/>
            </a:endParaRPr>
          </a:p>
        </p:txBody>
      </p:sp>
      <p:sp>
        <p:nvSpPr>
          <p:cNvPr id="13" name="TextBox 12">
            <a:extLst>
              <a:ext uri="{FF2B5EF4-FFF2-40B4-BE49-F238E27FC236}">
                <a16:creationId xmlns:a16="http://schemas.microsoft.com/office/drawing/2014/main" id="{8966514C-D337-4BE8-B109-A2F8B2A12C3D}"/>
              </a:ext>
            </a:extLst>
          </p:cNvPr>
          <p:cNvSpPr txBox="1"/>
          <p:nvPr/>
        </p:nvSpPr>
        <p:spPr>
          <a:xfrm>
            <a:off x="8122077" y="2916535"/>
            <a:ext cx="3863424" cy="1754326"/>
          </a:xfrm>
          <a:prstGeom prst="rect">
            <a:avLst/>
          </a:prstGeom>
          <a:noFill/>
        </p:spPr>
        <p:txBody>
          <a:bodyPr wrap="square">
            <a:spAutoFit/>
          </a:bodyPr>
          <a:lstStyle/>
          <a:p>
            <a:r>
              <a:rPr lang="en-MY" b="1" i="1" dirty="0"/>
              <a:t>“Let’s look into the pros and cons of each options.”</a:t>
            </a:r>
          </a:p>
          <a:p>
            <a:endParaRPr lang="en-MY" b="1" i="1" dirty="0"/>
          </a:p>
          <a:p>
            <a:r>
              <a:rPr lang="en-MY" b="1" i="1" dirty="0"/>
              <a:t>“…so out of these options, weighing the pros and cons, which would you choose, and  why?”</a:t>
            </a:r>
          </a:p>
        </p:txBody>
      </p:sp>
    </p:spTree>
    <p:extLst>
      <p:ext uri="{BB962C8B-B14F-4D97-AF65-F5344CB8AC3E}">
        <p14:creationId xmlns:p14="http://schemas.microsoft.com/office/powerpoint/2010/main" val="17244453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jpg">
            <a:extLst>
              <a:ext uri="{FF2B5EF4-FFF2-40B4-BE49-F238E27FC236}">
                <a16:creationId xmlns:a16="http://schemas.microsoft.com/office/drawing/2014/main" id="{EF3A131A-AFE8-4FF3-955E-684CE0ABE9D2}"/>
              </a:ext>
            </a:extLst>
          </p:cNvPr>
          <p:cNvPicPr>
            <a:picLocks noChangeAspect="1"/>
          </p:cNvPicPr>
          <p:nvPr/>
        </p:nvPicPr>
        <p:blipFill>
          <a:blip r:embed="rId3" cstate="print"/>
          <a:stretch>
            <a:fillRect/>
          </a:stretch>
        </p:blipFill>
        <p:spPr>
          <a:xfrm>
            <a:off x="2103884" y="868243"/>
            <a:ext cx="7808541" cy="5598577"/>
          </a:xfrm>
          <a:prstGeom prst="rect">
            <a:avLst/>
          </a:prstGeom>
        </p:spPr>
      </p:pic>
      <p:sp>
        <p:nvSpPr>
          <p:cNvPr id="5" name="TextBox 4">
            <a:extLst>
              <a:ext uri="{FF2B5EF4-FFF2-40B4-BE49-F238E27FC236}">
                <a16:creationId xmlns:a16="http://schemas.microsoft.com/office/drawing/2014/main" id="{A29ECA34-0EB5-4193-BD1D-65C88F96F155}"/>
              </a:ext>
            </a:extLst>
          </p:cNvPr>
          <p:cNvSpPr txBox="1"/>
          <p:nvPr/>
        </p:nvSpPr>
        <p:spPr>
          <a:xfrm>
            <a:off x="7100577" y="1792667"/>
            <a:ext cx="5091423" cy="646331"/>
          </a:xfrm>
          <a:prstGeom prst="rect">
            <a:avLst/>
          </a:prstGeom>
          <a:solidFill>
            <a:schemeClr val="bg1"/>
          </a:solidFill>
        </p:spPr>
        <p:txBody>
          <a:bodyPr wrap="square" rtlCol="0">
            <a:spAutoFit/>
          </a:bodyPr>
          <a:lstStyle/>
          <a:p>
            <a:endParaRPr lang="en-MY" sz="3600" b="1" dirty="0">
              <a:solidFill>
                <a:srgbClr val="7030A0"/>
              </a:solidFill>
            </a:endParaRPr>
          </a:p>
        </p:txBody>
      </p:sp>
      <p:sp>
        <p:nvSpPr>
          <p:cNvPr id="6" name="TextBox 5">
            <a:extLst>
              <a:ext uri="{FF2B5EF4-FFF2-40B4-BE49-F238E27FC236}">
                <a16:creationId xmlns:a16="http://schemas.microsoft.com/office/drawing/2014/main" id="{80890B22-D934-4ADC-8A06-4BFD2DAD2029}"/>
              </a:ext>
            </a:extLst>
          </p:cNvPr>
          <p:cNvSpPr txBox="1"/>
          <p:nvPr/>
        </p:nvSpPr>
        <p:spPr>
          <a:xfrm>
            <a:off x="8122077" y="2800965"/>
            <a:ext cx="2750989" cy="1754326"/>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a:p>
            <a:endParaRPr lang="en-MY" sz="3600" b="1" dirty="0">
              <a:solidFill>
                <a:srgbClr val="7030A0"/>
              </a:solidFill>
            </a:endParaRPr>
          </a:p>
        </p:txBody>
      </p:sp>
      <p:sp>
        <p:nvSpPr>
          <p:cNvPr id="7" name="TextBox 6">
            <a:extLst>
              <a:ext uri="{FF2B5EF4-FFF2-40B4-BE49-F238E27FC236}">
                <a16:creationId xmlns:a16="http://schemas.microsoft.com/office/drawing/2014/main" id="{78F970B2-7EDB-4D38-BC97-9068E387A474}"/>
              </a:ext>
            </a:extLst>
          </p:cNvPr>
          <p:cNvSpPr txBox="1"/>
          <p:nvPr/>
        </p:nvSpPr>
        <p:spPr>
          <a:xfrm>
            <a:off x="7456389" y="4917258"/>
            <a:ext cx="4912071" cy="1754326"/>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a:p>
            <a:endParaRPr lang="en-MY" sz="3600" b="1" dirty="0">
              <a:solidFill>
                <a:srgbClr val="7030A0"/>
              </a:solidFill>
            </a:endParaRPr>
          </a:p>
        </p:txBody>
      </p:sp>
      <p:sp>
        <p:nvSpPr>
          <p:cNvPr id="8" name="TextBox 7">
            <a:extLst>
              <a:ext uri="{FF2B5EF4-FFF2-40B4-BE49-F238E27FC236}">
                <a16:creationId xmlns:a16="http://schemas.microsoft.com/office/drawing/2014/main" id="{C9DFF37E-0022-400D-AF60-5708174957CB}"/>
              </a:ext>
            </a:extLst>
          </p:cNvPr>
          <p:cNvSpPr txBox="1"/>
          <p:nvPr/>
        </p:nvSpPr>
        <p:spPr>
          <a:xfrm>
            <a:off x="678513" y="5671819"/>
            <a:ext cx="3312741" cy="1200329"/>
          </a:xfrm>
          <a:prstGeom prst="rect">
            <a:avLst/>
          </a:prstGeom>
          <a:solidFill>
            <a:schemeClr val="bg1"/>
          </a:solidFill>
        </p:spPr>
        <p:txBody>
          <a:bodyPr wrap="square" rtlCol="0">
            <a:spAutoFit/>
          </a:bodyPr>
          <a:lstStyle/>
          <a:p>
            <a:pPr algn="r"/>
            <a:r>
              <a:rPr lang="en-MY" sz="3600" b="1" dirty="0">
                <a:solidFill>
                  <a:srgbClr val="7030A0"/>
                </a:solidFill>
              </a:rPr>
              <a:t>Act on the best solutions</a:t>
            </a:r>
          </a:p>
        </p:txBody>
      </p:sp>
      <p:sp>
        <p:nvSpPr>
          <p:cNvPr id="9" name="TextBox 8">
            <a:extLst>
              <a:ext uri="{FF2B5EF4-FFF2-40B4-BE49-F238E27FC236}">
                <a16:creationId xmlns:a16="http://schemas.microsoft.com/office/drawing/2014/main" id="{FDFE80F0-5AB3-4312-8126-45814D08FABA}"/>
              </a:ext>
            </a:extLst>
          </p:cNvPr>
          <p:cNvSpPr txBox="1"/>
          <p:nvPr/>
        </p:nvSpPr>
        <p:spPr>
          <a:xfrm>
            <a:off x="388074" y="2634804"/>
            <a:ext cx="2106970" cy="646331"/>
          </a:xfrm>
          <a:prstGeom prst="rect">
            <a:avLst/>
          </a:prstGeom>
          <a:solidFill>
            <a:schemeClr val="bg1"/>
          </a:solidFill>
        </p:spPr>
        <p:txBody>
          <a:bodyPr wrap="square" rtlCol="0">
            <a:spAutoFit/>
          </a:bodyPr>
          <a:lstStyle/>
          <a:p>
            <a:pPr algn="r"/>
            <a:endParaRPr lang="en-MY" sz="3600" b="1" dirty="0">
              <a:solidFill>
                <a:srgbClr val="7030A0"/>
              </a:solidFill>
            </a:endParaRPr>
          </a:p>
        </p:txBody>
      </p:sp>
      <p:sp>
        <p:nvSpPr>
          <p:cNvPr id="10" name="Title 4">
            <a:extLst>
              <a:ext uri="{FF2B5EF4-FFF2-40B4-BE49-F238E27FC236}">
                <a16:creationId xmlns:a16="http://schemas.microsoft.com/office/drawing/2014/main" id="{83156212-C42C-4EFC-9B0F-7256A7699AF2}"/>
              </a:ext>
            </a:extLst>
          </p:cNvPr>
          <p:cNvSpPr txBox="1">
            <a:spLocks/>
          </p:cNvSpPr>
          <p:nvPr/>
        </p:nvSpPr>
        <p:spPr>
          <a:xfrm>
            <a:off x="970125" y="29943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r>
              <a:rPr lang="en-US" b="1" baseline="-25000" dirty="0"/>
              <a:t>8</a:t>
            </a:r>
            <a:endParaRPr lang="en-US" b="1" dirty="0"/>
          </a:p>
        </p:txBody>
      </p:sp>
      <p:pic>
        <p:nvPicPr>
          <p:cNvPr id="11" name="Picture 10">
            <a:extLst>
              <a:ext uri="{FF2B5EF4-FFF2-40B4-BE49-F238E27FC236}">
                <a16:creationId xmlns:a16="http://schemas.microsoft.com/office/drawing/2014/main" id="{D7B21E9A-9783-4CDD-93BE-70ACC9ACA667}"/>
              </a:ext>
            </a:extLst>
          </p:cNvPr>
          <p:cNvPicPr>
            <a:picLocks noChangeAspect="1"/>
          </p:cNvPicPr>
          <p:nvPr/>
        </p:nvPicPr>
        <p:blipFill>
          <a:blip r:embed="rId4">
            <a:extLst>
              <a:ext uri="{BEBA8EAE-BF5A-486C-A8C5-ECC9F3942E4B}">
                <a14:imgProps xmlns:a14="http://schemas.microsoft.com/office/drawing/2010/main">
                  <a14:imgLayer r:embed="rId5">
                    <a14:imgEffect>
                      <a14:artisticCrisscrossEtching pressure="9"/>
                    </a14:imgEffect>
                  </a14:imgLayer>
                </a14:imgProps>
              </a:ext>
            </a:extLst>
          </a:blip>
          <a:stretch>
            <a:fillRect/>
          </a:stretch>
        </p:blipFill>
        <p:spPr>
          <a:xfrm>
            <a:off x="216009" y="111452"/>
            <a:ext cx="854190" cy="1254812"/>
          </a:xfrm>
          <a:prstGeom prst="rect">
            <a:avLst/>
          </a:prstGeom>
          <a:effectLst>
            <a:outerShdw blurRad="50800" dist="38100" dir="18900000" algn="bl" rotWithShape="0">
              <a:prstClr val="black">
                <a:alpha val="40000"/>
              </a:prstClr>
            </a:outerShdw>
            <a:softEdge rad="0"/>
          </a:effectLst>
        </p:spPr>
      </p:pic>
      <p:sp>
        <p:nvSpPr>
          <p:cNvPr id="12" name="TextBox 11">
            <a:extLst>
              <a:ext uri="{FF2B5EF4-FFF2-40B4-BE49-F238E27FC236}">
                <a16:creationId xmlns:a16="http://schemas.microsoft.com/office/drawing/2014/main" id="{9E1658A4-D902-432B-AA7B-48CC1139B2E6}"/>
              </a:ext>
            </a:extLst>
          </p:cNvPr>
          <p:cNvSpPr txBox="1"/>
          <p:nvPr/>
        </p:nvSpPr>
        <p:spPr>
          <a:xfrm>
            <a:off x="6008154" y="1792667"/>
            <a:ext cx="5795772" cy="923330"/>
          </a:xfrm>
          <a:prstGeom prst="rect">
            <a:avLst/>
          </a:prstGeom>
          <a:solidFill>
            <a:schemeClr val="bg1"/>
          </a:solidFill>
        </p:spPr>
        <p:txBody>
          <a:bodyPr wrap="square">
            <a:spAutoFit/>
          </a:bodyPr>
          <a:lstStyle/>
          <a:p>
            <a:pPr lvl="0"/>
            <a:r>
              <a:rPr lang="en-US" sz="1800" b="1" kern="1200" dirty="0">
                <a:solidFill>
                  <a:schemeClr val="dk1"/>
                </a:solidFill>
                <a:effectLst/>
                <a:latin typeface="+mn-lt"/>
                <a:ea typeface="+mn-ea"/>
                <a:cs typeface="+mn-cs"/>
              </a:rPr>
              <a:t>Action</a:t>
            </a:r>
            <a:r>
              <a:rPr lang="en-US" sz="1800" b="0" kern="1200" dirty="0">
                <a:solidFill>
                  <a:schemeClr val="dk1"/>
                </a:solidFill>
                <a:effectLst/>
                <a:latin typeface="+mn-lt"/>
                <a:ea typeface="+mn-ea"/>
                <a:cs typeface="+mn-cs"/>
              </a:rPr>
              <a:t> – help the patient to choose an option to act upon based on the above evaluation, breaking it up into easily manageable steps</a:t>
            </a:r>
            <a:endParaRPr lang="en-MY" sz="1800" b="0" kern="1200" dirty="0">
              <a:solidFill>
                <a:schemeClr val="dk1"/>
              </a:solidFill>
              <a:effectLst/>
              <a:latin typeface="+mn-lt"/>
              <a:ea typeface="+mn-ea"/>
              <a:cs typeface="+mn-cs"/>
            </a:endParaRPr>
          </a:p>
        </p:txBody>
      </p:sp>
    </p:spTree>
    <p:extLst>
      <p:ext uri="{BB962C8B-B14F-4D97-AF65-F5344CB8AC3E}">
        <p14:creationId xmlns:p14="http://schemas.microsoft.com/office/powerpoint/2010/main" val="3865232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jpg">
            <a:extLst>
              <a:ext uri="{FF2B5EF4-FFF2-40B4-BE49-F238E27FC236}">
                <a16:creationId xmlns:a16="http://schemas.microsoft.com/office/drawing/2014/main" id="{EF3A131A-AFE8-4FF3-955E-684CE0ABE9D2}"/>
              </a:ext>
            </a:extLst>
          </p:cNvPr>
          <p:cNvPicPr>
            <a:picLocks noChangeAspect="1"/>
          </p:cNvPicPr>
          <p:nvPr/>
        </p:nvPicPr>
        <p:blipFill>
          <a:blip r:embed="rId3" cstate="print"/>
          <a:stretch>
            <a:fillRect/>
          </a:stretch>
        </p:blipFill>
        <p:spPr>
          <a:xfrm>
            <a:off x="2103884" y="868243"/>
            <a:ext cx="7808541" cy="5598577"/>
          </a:xfrm>
          <a:prstGeom prst="rect">
            <a:avLst/>
          </a:prstGeom>
        </p:spPr>
      </p:pic>
      <p:sp>
        <p:nvSpPr>
          <p:cNvPr id="5" name="TextBox 4">
            <a:extLst>
              <a:ext uri="{FF2B5EF4-FFF2-40B4-BE49-F238E27FC236}">
                <a16:creationId xmlns:a16="http://schemas.microsoft.com/office/drawing/2014/main" id="{A29ECA34-0EB5-4193-BD1D-65C88F96F155}"/>
              </a:ext>
            </a:extLst>
          </p:cNvPr>
          <p:cNvSpPr txBox="1"/>
          <p:nvPr/>
        </p:nvSpPr>
        <p:spPr>
          <a:xfrm>
            <a:off x="7100577" y="1792667"/>
            <a:ext cx="5091423" cy="646331"/>
          </a:xfrm>
          <a:prstGeom prst="rect">
            <a:avLst/>
          </a:prstGeom>
          <a:solidFill>
            <a:schemeClr val="bg1"/>
          </a:solidFill>
        </p:spPr>
        <p:txBody>
          <a:bodyPr wrap="square" rtlCol="0">
            <a:spAutoFit/>
          </a:bodyPr>
          <a:lstStyle/>
          <a:p>
            <a:endParaRPr lang="en-MY" sz="3600" b="1" dirty="0">
              <a:solidFill>
                <a:srgbClr val="7030A0"/>
              </a:solidFill>
            </a:endParaRPr>
          </a:p>
        </p:txBody>
      </p:sp>
      <p:sp>
        <p:nvSpPr>
          <p:cNvPr id="6" name="TextBox 5">
            <a:extLst>
              <a:ext uri="{FF2B5EF4-FFF2-40B4-BE49-F238E27FC236}">
                <a16:creationId xmlns:a16="http://schemas.microsoft.com/office/drawing/2014/main" id="{80890B22-D934-4ADC-8A06-4BFD2DAD2029}"/>
              </a:ext>
            </a:extLst>
          </p:cNvPr>
          <p:cNvSpPr txBox="1"/>
          <p:nvPr/>
        </p:nvSpPr>
        <p:spPr>
          <a:xfrm>
            <a:off x="8122077" y="2800965"/>
            <a:ext cx="2750989" cy="1754326"/>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a:p>
            <a:endParaRPr lang="en-MY" sz="3600" b="1" dirty="0">
              <a:solidFill>
                <a:srgbClr val="7030A0"/>
              </a:solidFill>
            </a:endParaRPr>
          </a:p>
        </p:txBody>
      </p:sp>
      <p:sp>
        <p:nvSpPr>
          <p:cNvPr id="7" name="TextBox 6">
            <a:extLst>
              <a:ext uri="{FF2B5EF4-FFF2-40B4-BE49-F238E27FC236}">
                <a16:creationId xmlns:a16="http://schemas.microsoft.com/office/drawing/2014/main" id="{78F970B2-7EDB-4D38-BC97-9068E387A474}"/>
              </a:ext>
            </a:extLst>
          </p:cNvPr>
          <p:cNvSpPr txBox="1"/>
          <p:nvPr/>
        </p:nvSpPr>
        <p:spPr>
          <a:xfrm>
            <a:off x="7456389" y="4917258"/>
            <a:ext cx="4912071" cy="1754326"/>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a:p>
            <a:endParaRPr lang="en-MY" sz="3600" b="1" dirty="0">
              <a:solidFill>
                <a:srgbClr val="7030A0"/>
              </a:solidFill>
            </a:endParaRPr>
          </a:p>
        </p:txBody>
      </p:sp>
      <p:sp>
        <p:nvSpPr>
          <p:cNvPr id="8" name="TextBox 7">
            <a:extLst>
              <a:ext uri="{FF2B5EF4-FFF2-40B4-BE49-F238E27FC236}">
                <a16:creationId xmlns:a16="http://schemas.microsoft.com/office/drawing/2014/main" id="{C9DFF37E-0022-400D-AF60-5708174957CB}"/>
              </a:ext>
            </a:extLst>
          </p:cNvPr>
          <p:cNvSpPr txBox="1"/>
          <p:nvPr/>
        </p:nvSpPr>
        <p:spPr>
          <a:xfrm>
            <a:off x="678513" y="5671819"/>
            <a:ext cx="3312741" cy="1200329"/>
          </a:xfrm>
          <a:prstGeom prst="rect">
            <a:avLst/>
          </a:prstGeom>
          <a:solidFill>
            <a:schemeClr val="bg1"/>
          </a:solidFill>
        </p:spPr>
        <p:txBody>
          <a:bodyPr wrap="square" rtlCol="0">
            <a:spAutoFit/>
          </a:bodyPr>
          <a:lstStyle/>
          <a:p>
            <a:pPr algn="r"/>
            <a:r>
              <a:rPr lang="en-MY" sz="3600" b="1" dirty="0">
                <a:solidFill>
                  <a:srgbClr val="7030A0"/>
                </a:solidFill>
              </a:rPr>
              <a:t>Act on the best solutions</a:t>
            </a:r>
          </a:p>
        </p:txBody>
      </p:sp>
      <p:sp>
        <p:nvSpPr>
          <p:cNvPr id="9" name="TextBox 8">
            <a:extLst>
              <a:ext uri="{FF2B5EF4-FFF2-40B4-BE49-F238E27FC236}">
                <a16:creationId xmlns:a16="http://schemas.microsoft.com/office/drawing/2014/main" id="{FDFE80F0-5AB3-4312-8126-45814D08FABA}"/>
              </a:ext>
            </a:extLst>
          </p:cNvPr>
          <p:cNvSpPr txBox="1"/>
          <p:nvPr/>
        </p:nvSpPr>
        <p:spPr>
          <a:xfrm>
            <a:off x="388074" y="2634804"/>
            <a:ext cx="2106970" cy="646331"/>
          </a:xfrm>
          <a:prstGeom prst="rect">
            <a:avLst/>
          </a:prstGeom>
          <a:solidFill>
            <a:schemeClr val="bg1"/>
          </a:solidFill>
        </p:spPr>
        <p:txBody>
          <a:bodyPr wrap="square" rtlCol="0">
            <a:spAutoFit/>
          </a:bodyPr>
          <a:lstStyle/>
          <a:p>
            <a:pPr algn="r"/>
            <a:endParaRPr lang="en-MY" sz="3600" b="1" dirty="0">
              <a:solidFill>
                <a:srgbClr val="7030A0"/>
              </a:solidFill>
            </a:endParaRPr>
          </a:p>
        </p:txBody>
      </p:sp>
      <p:sp>
        <p:nvSpPr>
          <p:cNvPr id="10" name="Title 4">
            <a:extLst>
              <a:ext uri="{FF2B5EF4-FFF2-40B4-BE49-F238E27FC236}">
                <a16:creationId xmlns:a16="http://schemas.microsoft.com/office/drawing/2014/main" id="{83156212-C42C-4EFC-9B0F-7256A7699AF2}"/>
              </a:ext>
            </a:extLst>
          </p:cNvPr>
          <p:cNvSpPr txBox="1">
            <a:spLocks/>
          </p:cNvSpPr>
          <p:nvPr/>
        </p:nvSpPr>
        <p:spPr>
          <a:xfrm>
            <a:off x="970125" y="29943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r>
              <a:rPr lang="en-US" b="1" baseline="-25000" dirty="0"/>
              <a:t>9</a:t>
            </a:r>
            <a:endParaRPr lang="en-US" b="1" dirty="0"/>
          </a:p>
        </p:txBody>
      </p:sp>
      <p:pic>
        <p:nvPicPr>
          <p:cNvPr id="11" name="Picture 10">
            <a:extLst>
              <a:ext uri="{FF2B5EF4-FFF2-40B4-BE49-F238E27FC236}">
                <a16:creationId xmlns:a16="http://schemas.microsoft.com/office/drawing/2014/main" id="{D7B21E9A-9783-4CDD-93BE-70ACC9ACA667}"/>
              </a:ext>
            </a:extLst>
          </p:cNvPr>
          <p:cNvPicPr>
            <a:picLocks noChangeAspect="1"/>
          </p:cNvPicPr>
          <p:nvPr/>
        </p:nvPicPr>
        <p:blipFill>
          <a:blip r:embed="rId4">
            <a:extLst>
              <a:ext uri="{BEBA8EAE-BF5A-486C-A8C5-ECC9F3942E4B}">
                <a14:imgProps xmlns:a14="http://schemas.microsoft.com/office/drawing/2010/main">
                  <a14:imgLayer r:embed="rId5">
                    <a14:imgEffect>
                      <a14:artisticCrisscrossEtching pressure="9"/>
                    </a14:imgEffect>
                  </a14:imgLayer>
                </a14:imgProps>
              </a:ext>
            </a:extLst>
          </a:blip>
          <a:stretch>
            <a:fillRect/>
          </a:stretch>
        </p:blipFill>
        <p:spPr>
          <a:xfrm>
            <a:off x="216009" y="111452"/>
            <a:ext cx="854190" cy="1254812"/>
          </a:xfrm>
          <a:prstGeom prst="rect">
            <a:avLst/>
          </a:prstGeom>
          <a:effectLst>
            <a:outerShdw blurRad="50800" dist="38100" dir="18900000" algn="bl" rotWithShape="0">
              <a:prstClr val="black">
                <a:alpha val="40000"/>
              </a:prstClr>
            </a:outerShdw>
            <a:softEdge rad="0"/>
          </a:effectLst>
        </p:spPr>
      </p:pic>
      <p:sp>
        <p:nvSpPr>
          <p:cNvPr id="12" name="TextBox 11">
            <a:extLst>
              <a:ext uri="{FF2B5EF4-FFF2-40B4-BE49-F238E27FC236}">
                <a16:creationId xmlns:a16="http://schemas.microsoft.com/office/drawing/2014/main" id="{9E1658A4-D902-432B-AA7B-48CC1139B2E6}"/>
              </a:ext>
            </a:extLst>
          </p:cNvPr>
          <p:cNvSpPr txBox="1"/>
          <p:nvPr/>
        </p:nvSpPr>
        <p:spPr>
          <a:xfrm>
            <a:off x="6008154" y="1792667"/>
            <a:ext cx="5795772" cy="923330"/>
          </a:xfrm>
          <a:prstGeom prst="rect">
            <a:avLst/>
          </a:prstGeom>
          <a:solidFill>
            <a:schemeClr val="bg1"/>
          </a:solidFill>
        </p:spPr>
        <p:txBody>
          <a:bodyPr wrap="square">
            <a:spAutoFit/>
          </a:bodyPr>
          <a:lstStyle/>
          <a:p>
            <a:pPr lvl="0"/>
            <a:r>
              <a:rPr lang="en-US" sz="1800" b="1" kern="1200" dirty="0">
                <a:solidFill>
                  <a:schemeClr val="dk1"/>
                </a:solidFill>
                <a:effectLst/>
                <a:latin typeface="+mn-lt"/>
                <a:ea typeface="+mn-ea"/>
                <a:cs typeface="+mn-cs"/>
              </a:rPr>
              <a:t>Action</a:t>
            </a:r>
            <a:r>
              <a:rPr lang="en-US" sz="1800" b="0" kern="1200" dirty="0">
                <a:solidFill>
                  <a:schemeClr val="dk1"/>
                </a:solidFill>
                <a:effectLst/>
                <a:latin typeface="+mn-lt"/>
                <a:ea typeface="+mn-ea"/>
                <a:cs typeface="+mn-cs"/>
              </a:rPr>
              <a:t> – help the patient to choose an option to act upon based on the above evaluation, breaking it up into easily manageable steps</a:t>
            </a:r>
            <a:endParaRPr lang="en-MY" sz="1800" b="0" kern="1200" dirty="0">
              <a:solidFill>
                <a:schemeClr val="dk1"/>
              </a:solidFill>
              <a:effectLst/>
              <a:latin typeface="+mn-lt"/>
              <a:ea typeface="+mn-ea"/>
              <a:cs typeface="+mn-cs"/>
            </a:endParaRPr>
          </a:p>
        </p:txBody>
      </p:sp>
      <p:sp>
        <p:nvSpPr>
          <p:cNvPr id="13" name="TextBox 12">
            <a:extLst>
              <a:ext uri="{FF2B5EF4-FFF2-40B4-BE49-F238E27FC236}">
                <a16:creationId xmlns:a16="http://schemas.microsoft.com/office/drawing/2014/main" id="{1D97DA05-CE6B-4287-B64F-8B4E92970AFD}"/>
              </a:ext>
            </a:extLst>
          </p:cNvPr>
          <p:cNvSpPr txBox="1"/>
          <p:nvPr/>
        </p:nvSpPr>
        <p:spPr>
          <a:xfrm>
            <a:off x="6967766" y="2761748"/>
            <a:ext cx="4836160" cy="1477328"/>
          </a:xfrm>
          <a:prstGeom prst="rect">
            <a:avLst/>
          </a:prstGeom>
          <a:solidFill>
            <a:schemeClr val="bg1"/>
          </a:solidFill>
        </p:spPr>
        <p:txBody>
          <a:bodyPr wrap="square">
            <a:spAutoFit/>
          </a:bodyPr>
          <a:lstStyle/>
          <a:p>
            <a:r>
              <a:rPr lang="en-MY" b="1" i="1" dirty="0"/>
              <a:t>“Now, let’s put the steps in place. Since you have decided this option,  what steps would you need to take?”</a:t>
            </a:r>
          </a:p>
          <a:p>
            <a:endParaRPr lang="en-MY" b="1" i="1" dirty="0"/>
          </a:p>
          <a:p>
            <a:r>
              <a:rPr lang="en-MY" b="1" i="1" dirty="0"/>
              <a:t>“...and when do you plan to do that by?”</a:t>
            </a:r>
          </a:p>
        </p:txBody>
      </p:sp>
    </p:spTree>
    <p:extLst>
      <p:ext uri="{BB962C8B-B14F-4D97-AF65-F5344CB8AC3E}">
        <p14:creationId xmlns:p14="http://schemas.microsoft.com/office/powerpoint/2010/main" val="38698386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jpg">
            <a:extLst>
              <a:ext uri="{FF2B5EF4-FFF2-40B4-BE49-F238E27FC236}">
                <a16:creationId xmlns:a16="http://schemas.microsoft.com/office/drawing/2014/main" id="{EF3A131A-AFE8-4FF3-955E-684CE0ABE9D2}"/>
              </a:ext>
            </a:extLst>
          </p:cNvPr>
          <p:cNvPicPr>
            <a:picLocks noChangeAspect="1"/>
          </p:cNvPicPr>
          <p:nvPr/>
        </p:nvPicPr>
        <p:blipFill>
          <a:blip r:embed="rId3" cstate="print"/>
          <a:stretch>
            <a:fillRect/>
          </a:stretch>
        </p:blipFill>
        <p:spPr>
          <a:xfrm>
            <a:off x="2103884" y="868243"/>
            <a:ext cx="7808541" cy="5598577"/>
          </a:xfrm>
          <a:prstGeom prst="rect">
            <a:avLst/>
          </a:prstGeom>
        </p:spPr>
      </p:pic>
      <p:sp>
        <p:nvSpPr>
          <p:cNvPr id="5" name="TextBox 4">
            <a:extLst>
              <a:ext uri="{FF2B5EF4-FFF2-40B4-BE49-F238E27FC236}">
                <a16:creationId xmlns:a16="http://schemas.microsoft.com/office/drawing/2014/main" id="{A29ECA34-0EB5-4193-BD1D-65C88F96F155}"/>
              </a:ext>
            </a:extLst>
          </p:cNvPr>
          <p:cNvSpPr txBox="1"/>
          <p:nvPr/>
        </p:nvSpPr>
        <p:spPr>
          <a:xfrm>
            <a:off x="7100577" y="1792667"/>
            <a:ext cx="5091423" cy="646331"/>
          </a:xfrm>
          <a:prstGeom prst="rect">
            <a:avLst/>
          </a:prstGeom>
          <a:solidFill>
            <a:schemeClr val="bg1"/>
          </a:solidFill>
        </p:spPr>
        <p:txBody>
          <a:bodyPr wrap="square" rtlCol="0">
            <a:spAutoFit/>
          </a:bodyPr>
          <a:lstStyle/>
          <a:p>
            <a:endParaRPr lang="en-MY" sz="3600" b="1" dirty="0">
              <a:solidFill>
                <a:srgbClr val="7030A0"/>
              </a:solidFill>
            </a:endParaRPr>
          </a:p>
        </p:txBody>
      </p:sp>
      <p:sp>
        <p:nvSpPr>
          <p:cNvPr id="6" name="TextBox 5">
            <a:extLst>
              <a:ext uri="{FF2B5EF4-FFF2-40B4-BE49-F238E27FC236}">
                <a16:creationId xmlns:a16="http://schemas.microsoft.com/office/drawing/2014/main" id="{80890B22-D934-4ADC-8A06-4BFD2DAD2029}"/>
              </a:ext>
            </a:extLst>
          </p:cNvPr>
          <p:cNvSpPr txBox="1"/>
          <p:nvPr/>
        </p:nvSpPr>
        <p:spPr>
          <a:xfrm>
            <a:off x="8122077" y="2800965"/>
            <a:ext cx="2750989" cy="1200329"/>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p:txBody>
      </p:sp>
      <p:sp>
        <p:nvSpPr>
          <p:cNvPr id="7" name="TextBox 6">
            <a:extLst>
              <a:ext uri="{FF2B5EF4-FFF2-40B4-BE49-F238E27FC236}">
                <a16:creationId xmlns:a16="http://schemas.microsoft.com/office/drawing/2014/main" id="{78F970B2-7EDB-4D38-BC97-9068E387A474}"/>
              </a:ext>
            </a:extLst>
          </p:cNvPr>
          <p:cNvSpPr txBox="1"/>
          <p:nvPr/>
        </p:nvSpPr>
        <p:spPr>
          <a:xfrm>
            <a:off x="7456389" y="4917258"/>
            <a:ext cx="4912071" cy="1754326"/>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a:p>
            <a:endParaRPr lang="en-MY" sz="3600" b="1" dirty="0">
              <a:solidFill>
                <a:srgbClr val="7030A0"/>
              </a:solidFill>
            </a:endParaRPr>
          </a:p>
        </p:txBody>
      </p:sp>
      <p:sp>
        <p:nvSpPr>
          <p:cNvPr id="8" name="TextBox 7">
            <a:extLst>
              <a:ext uri="{FF2B5EF4-FFF2-40B4-BE49-F238E27FC236}">
                <a16:creationId xmlns:a16="http://schemas.microsoft.com/office/drawing/2014/main" id="{C9DFF37E-0022-400D-AF60-5708174957CB}"/>
              </a:ext>
            </a:extLst>
          </p:cNvPr>
          <p:cNvSpPr txBox="1"/>
          <p:nvPr/>
        </p:nvSpPr>
        <p:spPr>
          <a:xfrm>
            <a:off x="678513" y="5671819"/>
            <a:ext cx="3312741" cy="646331"/>
          </a:xfrm>
          <a:prstGeom prst="rect">
            <a:avLst/>
          </a:prstGeom>
          <a:solidFill>
            <a:schemeClr val="bg1"/>
          </a:solidFill>
        </p:spPr>
        <p:txBody>
          <a:bodyPr wrap="square" rtlCol="0">
            <a:spAutoFit/>
          </a:bodyPr>
          <a:lstStyle/>
          <a:p>
            <a:pPr algn="r"/>
            <a:endParaRPr lang="en-MY" sz="3600" b="1" dirty="0">
              <a:solidFill>
                <a:srgbClr val="7030A0"/>
              </a:solidFill>
            </a:endParaRPr>
          </a:p>
        </p:txBody>
      </p:sp>
      <p:sp>
        <p:nvSpPr>
          <p:cNvPr id="9" name="TextBox 8">
            <a:extLst>
              <a:ext uri="{FF2B5EF4-FFF2-40B4-BE49-F238E27FC236}">
                <a16:creationId xmlns:a16="http://schemas.microsoft.com/office/drawing/2014/main" id="{FDFE80F0-5AB3-4312-8126-45814D08FABA}"/>
              </a:ext>
            </a:extLst>
          </p:cNvPr>
          <p:cNvSpPr txBox="1"/>
          <p:nvPr/>
        </p:nvSpPr>
        <p:spPr>
          <a:xfrm>
            <a:off x="388074" y="2634804"/>
            <a:ext cx="2106970" cy="1754326"/>
          </a:xfrm>
          <a:prstGeom prst="rect">
            <a:avLst/>
          </a:prstGeom>
          <a:solidFill>
            <a:schemeClr val="bg1"/>
          </a:solidFill>
        </p:spPr>
        <p:txBody>
          <a:bodyPr wrap="square" rtlCol="0">
            <a:spAutoFit/>
          </a:bodyPr>
          <a:lstStyle/>
          <a:p>
            <a:pPr algn="r"/>
            <a:r>
              <a:rPr lang="en-MY" sz="3600" b="1" dirty="0">
                <a:solidFill>
                  <a:srgbClr val="7030A0"/>
                </a:solidFill>
              </a:rPr>
              <a:t>Learn from the results</a:t>
            </a:r>
          </a:p>
        </p:txBody>
      </p:sp>
      <p:sp>
        <p:nvSpPr>
          <p:cNvPr id="10" name="Title 4">
            <a:extLst>
              <a:ext uri="{FF2B5EF4-FFF2-40B4-BE49-F238E27FC236}">
                <a16:creationId xmlns:a16="http://schemas.microsoft.com/office/drawing/2014/main" id="{83156212-C42C-4EFC-9B0F-7256A7699AF2}"/>
              </a:ext>
            </a:extLst>
          </p:cNvPr>
          <p:cNvSpPr txBox="1">
            <a:spLocks/>
          </p:cNvSpPr>
          <p:nvPr/>
        </p:nvSpPr>
        <p:spPr>
          <a:xfrm>
            <a:off x="970125" y="29943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r>
              <a:rPr lang="en-US" b="1" baseline="-25000" dirty="0"/>
              <a:t>10</a:t>
            </a:r>
            <a:endParaRPr lang="en-US" b="1" dirty="0"/>
          </a:p>
        </p:txBody>
      </p:sp>
      <p:pic>
        <p:nvPicPr>
          <p:cNvPr id="11" name="Picture 10">
            <a:extLst>
              <a:ext uri="{FF2B5EF4-FFF2-40B4-BE49-F238E27FC236}">
                <a16:creationId xmlns:a16="http://schemas.microsoft.com/office/drawing/2014/main" id="{D7B21E9A-9783-4CDD-93BE-70ACC9ACA667}"/>
              </a:ext>
            </a:extLst>
          </p:cNvPr>
          <p:cNvPicPr>
            <a:picLocks noChangeAspect="1"/>
          </p:cNvPicPr>
          <p:nvPr/>
        </p:nvPicPr>
        <p:blipFill>
          <a:blip r:embed="rId4">
            <a:extLst>
              <a:ext uri="{BEBA8EAE-BF5A-486C-A8C5-ECC9F3942E4B}">
                <a14:imgProps xmlns:a14="http://schemas.microsoft.com/office/drawing/2010/main">
                  <a14:imgLayer r:embed="rId5">
                    <a14:imgEffect>
                      <a14:artisticCrisscrossEtching pressure="9"/>
                    </a14:imgEffect>
                  </a14:imgLayer>
                </a14:imgProps>
              </a:ext>
            </a:extLst>
          </a:blip>
          <a:stretch>
            <a:fillRect/>
          </a:stretch>
        </p:blipFill>
        <p:spPr>
          <a:xfrm>
            <a:off x="216009" y="111452"/>
            <a:ext cx="854190" cy="1254812"/>
          </a:xfrm>
          <a:prstGeom prst="rect">
            <a:avLst/>
          </a:prstGeom>
          <a:effectLst>
            <a:outerShdw blurRad="50800" dist="38100" dir="18900000" algn="bl" rotWithShape="0">
              <a:prstClr val="black">
                <a:alpha val="40000"/>
              </a:prstClr>
            </a:outerShdw>
            <a:softEdge rad="0"/>
          </a:effectLst>
        </p:spPr>
      </p:pic>
      <p:sp>
        <p:nvSpPr>
          <p:cNvPr id="12" name="TextBox 11">
            <a:extLst>
              <a:ext uri="{FF2B5EF4-FFF2-40B4-BE49-F238E27FC236}">
                <a16:creationId xmlns:a16="http://schemas.microsoft.com/office/drawing/2014/main" id="{E91BB945-B758-4B20-B581-D7F36A875536}"/>
              </a:ext>
            </a:extLst>
          </p:cNvPr>
          <p:cNvSpPr txBox="1"/>
          <p:nvPr/>
        </p:nvSpPr>
        <p:spPr>
          <a:xfrm>
            <a:off x="7301566" y="1854070"/>
            <a:ext cx="4788834" cy="1200329"/>
          </a:xfrm>
          <a:prstGeom prst="rect">
            <a:avLst/>
          </a:prstGeom>
          <a:solidFill>
            <a:schemeClr val="bg1"/>
          </a:solidFill>
        </p:spPr>
        <p:txBody>
          <a:bodyPr wrap="square">
            <a:spAutoFit/>
          </a:bodyPr>
          <a:lstStyle/>
          <a:p>
            <a:pPr lvl="0"/>
            <a:r>
              <a:rPr lang="en-US" sz="1800" b="1" kern="1200" dirty="0">
                <a:solidFill>
                  <a:schemeClr val="dk1"/>
                </a:solidFill>
                <a:effectLst/>
                <a:latin typeface="+mn-lt"/>
                <a:ea typeface="+mn-ea"/>
                <a:cs typeface="+mn-cs"/>
              </a:rPr>
              <a:t>Learn</a:t>
            </a:r>
            <a:r>
              <a:rPr lang="en-US" sz="1800" b="0" kern="1200" dirty="0">
                <a:solidFill>
                  <a:schemeClr val="dk1"/>
                </a:solidFill>
                <a:effectLst/>
                <a:latin typeface="+mn-lt"/>
                <a:ea typeface="+mn-ea"/>
                <a:cs typeface="+mn-cs"/>
              </a:rPr>
              <a:t> - review with the patient how helpful the action was, and praise all efforts. If necessary, switch to other options or break up the current option into simpler steps</a:t>
            </a:r>
            <a:endParaRPr lang="en-MY" sz="1800" b="0" kern="1200" dirty="0">
              <a:solidFill>
                <a:schemeClr val="dk1"/>
              </a:solidFill>
              <a:effectLst/>
              <a:latin typeface="+mn-lt"/>
              <a:ea typeface="+mn-ea"/>
              <a:cs typeface="+mn-cs"/>
            </a:endParaRPr>
          </a:p>
        </p:txBody>
      </p:sp>
    </p:spTree>
    <p:extLst>
      <p:ext uri="{BB962C8B-B14F-4D97-AF65-F5344CB8AC3E}">
        <p14:creationId xmlns:p14="http://schemas.microsoft.com/office/powerpoint/2010/main" val="35872895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jpg">
            <a:extLst>
              <a:ext uri="{FF2B5EF4-FFF2-40B4-BE49-F238E27FC236}">
                <a16:creationId xmlns:a16="http://schemas.microsoft.com/office/drawing/2014/main" id="{EF3A131A-AFE8-4FF3-955E-684CE0ABE9D2}"/>
              </a:ext>
            </a:extLst>
          </p:cNvPr>
          <p:cNvPicPr>
            <a:picLocks noChangeAspect="1"/>
          </p:cNvPicPr>
          <p:nvPr/>
        </p:nvPicPr>
        <p:blipFill>
          <a:blip r:embed="rId3" cstate="print"/>
          <a:stretch>
            <a:fillRect/>
          </a:stretch>
        </p:blipFill>
        <p:spPr>
          <a:xfrm>
            <a:off x="2103884" y="868243"/>
            <a:ext cx="7808541" cy="5598577"/>
          </a:xfrm>
          <a:prstGeom prst="rect">
            <a:avLst/>
          </a:prstGeom>
        </p:spPr>
      </p:pic>
      <p:sp>
        <p:nvSpPr>
          <p:cNvPr id="5" name="TextBox 4">
            <a:extLst>
              <a:ext uri="{FF2B5EF4-FFF2-40B4-BE49-F238E27FC236}">
                <a16:creationId xmlns:a16="http://schemas.microsoft.com/office/drawing/2014/main" id="{A29ECA34-0EB5-4193-BD1D-65C88F96F155}"/>
              </a:ext>
            </a:extLst>
          </p:cNvPr>
          <p:cNvSpPr txBox="1"/>
          <p:nvPr/>
        </p:nvSpPr>
        <p:spPr>
          <a:xfrm>
            <a:off x="7100577" y="1792667"/>
            <a:ext cx="5091423" cy="646331"/>
          </a:xfrm>
          <a:prstGeom prst="rect">
            <a:avLst/>
          </a:prstGeom>
          <a:solidFill>
            <a:schemeClr val="bg1"/>
          </a:solidFill>
        </p:spPr>
        <p:txBody>
          <a:bodyPr wrap="square" rtlCol="0">
            <a:spAutoFit/>
          </a:bodyPr>
          <a:lstStyle/>
          <a:p>
            <a:endParaRPr lang="en-MY" sz="3600" b="1" dirty="0">
              <a:solidFill>
                <a:srgbClr val="7030A0"/>
              </a:solidFill>
            </a:endParaRPr>
          </a:p>
        </p:txBody>
      </p:sp>
      <p:sp>
        <p:nvSpPr>
          <p:cNvPr id="6" name="TextBox 5">
            <a:extLst>
              <a:ext uri="{FF2B5EF4-FFF2-40B4-BE49-F238E27FC236}">
                <a16:creationId xmlns:a16="http://schemas.microsoft.com/office/drawing/2014/main" id="{80890B22-D934-4ADC-8A06-4BFD2DAD2029}"/>
              </a:ext>
            </a:extLst>
          </p:cNvPr>
          <p:cNvSpPr txBox="1"/>
          <p:nvPr/>
        </p:nvSpPr>
        <p:spPr>
          <a:xfrm>
            <a:off x="8122077" y="2800965"/>
            <a:ext cx="2750989" cy="1200329"/>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p:txBody>
      </p:sp>
      <p:sp>
        <p:nvSpPr>
          <p:cNvPr id="7" name="TextBox 6">
            <a:extLst>
              <a:ext uri="{FF2B5EF4-FFF2-40B4-BE49-F238E27FC236}">
                <a16:creationId xmlns:a16="http://schemas.microsoft.com/office/drawing/2014/main" id="{78F970B2-7EDB-4D38-BC97-9068E387A474}"/>
              </a:ext>
            </a:extLst>
          </p:cNvPr>
          <p:cNvSpPr txBox="1"/>
          <p:nvPr/>
        </p:nvSpPr>
        <p:spPr>
          <a:xfrm>
            <a:off x="7456389" y="4917258"/>
            <a:ext cx="4912071" cy="1754326"/>
          </a:xfrm>
          <a:prstGeom prst="rect">
            <a:avLst/>
          </a:prstGeom>
          <a:solidFill>
            <a:schemeClr val="bg1"/>
          </a:solidFill>
        </p:spPr>
        <p:txBody>
          <a:bodyPr wrap="square" rtlCol="0">
            <a:spAutoFit/>
          </a:bodyPr>
          <a:lstStyle/>
          <a:p>
            <a:endParaRPr lang="en-MY" sz="3600" b="1" dirty="0">
              <a:solidFill>
                <a:srgbClr val="7030A0"/>
              </a:solidFill>
            </a:endParaRPr>
          </a:p>
          <a:p>
            <a:endParaRPr lang="en-MY" sz="3600" b="1" dirty="0">
              <a:solidFill>
                <a:srgbClr val="7030A0"/>
              </a:solidFill>
            </a:endParaRPr>
          </a:p>
          <a:p>
            <a:endParaRPr lang="en-MY" sz="3600" b="1" dirty="0">
              <a:solidFill>
                <a:srgbClr val="7030A0"/>
              </a:solidFill>
            </a:endParaRPr>
          </a:p>
        </p:txBody>
      </p:sp>
      <p:sp>
        <p:nvSpPr>
          <p:cNvPr id="8" name="TextBox 7">
            <a:extLst>
              <a:ext uri="{FF2B5EF4-FFF2-40B4-BE49-F238E27FC236}">
                <a16:creationId xmlns:a16="http://schemas.microsoft.com/office/drawing/2014/main" id="{C9DFF37E-0022-400D-AF60-5708174957CB}"/>
              </a:ext>
            </a:extLst>
          </p:cNvPr>
          <p:cNvSpPr txBox="1"/>
          <p:nvPr/>
        </p:nvSpPr>
        <p:spPr>
          <a:xfrm>
            <a:off x="678513" y="5671819"/>
            <a:ext cx="3312741" cy="646331"/>
          </a:xfrm>
          <a:prstGeom prst="rect">
            <a:avLst/>
          </a:prstGeom>
          <a:solidFill>
            <a:schemeClr val="bg1"/>
          </a:solidFill>
        </p:spPr>
        <p:txBody>
          <a:bodyPr wrap="square" rtlCol="0">
            <a:spAutoFit/>
          </a:bodyPr>
          <a:lstStyle/>
          <a:p>
            <a:pPr algn="r"/>
            <a:endParaRPr lang="en-MY" sz="3600" b="1" dirty="0">
              <a:solidFill>
                <a:srgbClr val="7030A0"/>
              </a:solidFill>
            </a:endParaRPr>
          </a:p>
        </p:txBody>
      </p:sp>
      <p:sp>
        <p:nvSpPr>
          <p:cNvPr id="9" name="TextBox 8">
            <a:extLst>
              <a:ext uri="{FF2B5EF4-FFF2-40B4-BE49-F238E27FC236}">
                <a16:creationId xmlns:a16="http://schemas.microsoft.com/office/drawing/2014/main" id="{FDFE80F0-5AB3-4312-8126-45814D08FABA}"/>
              </a:ext>
            </a:extLst>
          </p:cNvPr>
          <p:cNvSpPr txBox="1"/>
          <p:nvPr/>
        </p:nvSpPr>
        <p:spPr>
          <a:xfrm>
            <a:off x="388074" y="2634804"/>
            <a:ext cx="2106970" cy="1754326"/>
          </a:xfrm>
          <a:prstGeom prst="rect">
            <a:avLst/>
          </a:prstGeom>
          <a:solidFill>
            <a:schemeClr val="bg1"/>
          </a:solidFill>
        </p:spPr>
        <p:txBody>
          <a:bodyPr wrap="square" rtlCol="0">
            <a:spAutoFit/>
          </a:bodyPr>
          <a:lstStyle/>
          <a:p>
            <a:pPr algn="r"/>
            <a:r>
              <a:rPr lang="en-MY" sz="3600" b="1" dirty="0">
                <a:solidFill>
                  <a:srgbClr val="7030A0"/>
                </a:solidFill>
              </a:rPr>
              <a:t>Learn from the results</a:t>
            </a:r>
          </a:p>
        </p:txBody>
      </p:sp>
      <p:sp>
        <p:nvSpPr>
          <p:cNvPr id="10" name="Title 4">
            <a:extLst>
              <a:ext uri="{FF2B5EF4-FFF2-40B4-BE49-F238E27FC236}">
                <a16:creationId xmlns:a16="http://schemas.microsoft.com/office/drawing/2014/main" id="{83156212-C42C-4EFC-9B0F-7256A7699AF2}"/>
              </a:ext>
            </a:extLst>
          </p:cNvPr>
          <p:cNvSpPr txBox="1">
            <a:spLocks/>
          </p:cNvSpPr>
          <p:nvPr/>
        </p:nvSpPr>
        <p:spPr>
          <a:xfrm>
            <a:off x="970125" y="29943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r>
              <a:rPr lang="en-US" b="1" baseline="-25000" dirty="0"/>
              <a:t>11</a:t>
            </a:r>
          </a:p>
        </p:txBody>
      </p:sp>
      <p:pic>
        <p:nvPicPr>
          <p:cNvPr id="11" name="Picture 10">
            <a:extLst>
              <a:ext uri="{FF2B5EF4-FFF2-40B4-BE49-F238E27FC236}">
                <a16:creationId xmlns:a16="http://schemas.microsoft.com/office/drawing/2014/main" id="{D7B21E9A-9783-4CDD-93BE-70ACC9ACA667}"/>
              </a:ext>
            </a:extLst>
          </p:cNvPr>
          <p:cNvPicPr>
            <a:picLocks noChangeAspect="1"/>
          </p:cNvPicPr>
          <p:nvPr/>
        </p:nvPicPr>
        <p:blipFill>
          <a:blip r:embed="rId4">
            <a:extLst>
              <a:ext uri="{BEBA8EAE-BF5A-486C-A8C5-ECC9F3942E4B}">
                <a14:imgProps xmlns:a14="http://schemas.microsoft.com/office/drawing/2010/main">
                  <a14:imgLayer r:embed="rId5">
                    <a14:imgEffect>
                      <a14:artisticCrisscrossEtching pressure="9"/>
                    </a14:imgEffect>
                  </a14:imgLayer>
                </a14:imgProps>
              </a:ext>
            </a:extLst>
          </a:blip>
          <a:stretch>
            <a:fillRect/>
          </a:stretch>
        </p:blipFill>
        <p:spPr>
          <a:xfrm>
            <a:off x="216009" y="111452"/>
            <a:ext cx="854190" cy="1254812"/>
          </a:xfrm>
          <a:prstGeom prst="rect">
            <a:avLst/>
          </a:prstGeom>
          <a:effectLst>
            <a:outerShdw blurRad="50800" dist="38100" dir="18900000" algn="bl" rotWithShape="0">
              <a:prstClr val="black">
                <a:alpha val="40000"/>
              </a:prstClr>
            </a:outerShdw>
            <a:softEdge rad="0"/>
          </a:effectLst>
        </p:spPr>
      </p:pic>
      <p:sp>
        <p:nvSpPr>
          <p:cNvPr id="12" name="TextBox 11">
            <a:extLst>
              <a:ext uri="{FF2B5EF4-FFF2-40B4-BE49-F238E27FC236}">
                <a16:creationId xmlns:a16="http://schemas.microsoft.com/office/drawing/2014/main" id="{E91BB945-B758-4B20-B581-D7F36A875536}"/>
              </a:ext>
            </a:extLst>
          </p:cNvPr>
          <p:cNvSpPr txBox="1"/>
          <p:nvPr/>
        </p:nvSpPr>
        <p:spPr>
          <a:xfrm>
            <a:off x="7301566" y="1854070"/>
            <a:ext cx="4788834" cy="1200329"/>
          </a:xfrm>
          <a:prstGeom prst="rect">
            <a:avLst/>
          </a:prstGeom>
          <a:solidFill>
            <a:schemeClr val="bg1"/>
          </a:solidFill>
        </p:spPr>
        <p:txBody>
          <a:bodyPr wrap="square">
            <a:spAutoFit/>
          </a:bodyPr>
          <a:lstStyle/>
          <a:p>
            <a:pPr lvl="0"/>
            <a:r>
              <a:rPr lang="en-US" sz="1800" b="1" kern="1200" dirty="0">
                <a:solidFill>
                  <a:schemeClr val="dk1"/>
                </a:solidFill>
                <a:effectLst/>
                <a:latin typeface="+mn-lt"/>
                <a:ea typeface="+mn-ea"/>
                <a:cs typeface="+mn-cs"/>
              </a:rPr>
              <a:t>Learn</a:t>
            </a:r>
            <a:r>
              <a:rPr lang="en-US" sz="1800" b="0" kern="1200" dirty="0">
                <a:solidFill>
                  <a:schemeClr val="dk1"/>
                </a:solidFill>
                <a:effectLst/>
                <a:latin typeface="+mn-lt"/>
                <a:ea typeface="+mn-ea"/>
                <a:cs typeface="+mn-cs"/>
              </a:rPr>
              <a:t> - review with the patient how helpful the action was, and praise all efforts. If necessary, switch to other options or break up the current option into simpler steps</a:t>
            </a:r>
            <a:endParaRPr lang="en-MY" sz="1800" b="0" kern="1200" dirty="0">
              <a:solidFill>
                <a:schemeClr val="dk1"/>
              </a:solidFill>
              <a:effectLst/>
              <a:latin typeface="+mn-lt"/>
              <a:ea typeface="+mn-ea"/>
              <a:cs typeface="+mn-cs"/>
            </a:endParaRPr>
          </a:p>
        </p:txBody>
      </p:sp>
      <p:sp>
        <p:nvSpPr>
          <p:cNvPr id="13" name="TextBox 12">
            <a:extLst>
              <a:ext uri="{FF2B5EF4-FFF2-40B4-BE49-F238E27FC236}">
                <a16:creationId xmlns:a16="http://schemas.microsoft.com/office/drawing/2014/main" id="{B4049594-2C60-4A3A-88D3-073DF035CBD3}"/>
              </a:ext>
            </a:extLst>
          </p:cNvPr>
          <p:cNvSpPr txBox="1"/>
          <p:nvPr/>
        </p:nvSpPr>
        <p:spPr>
          <a:xfrm>
            <a:off x="7805363" y="3286194"/>
            <a:ext cx="4091997" cy="2031325"/>
          </a:xfrm>
          <a:prstGeom prst="rect">
            <a:avLst/>
          </a:prstGeom>
          <a:solidFill>
            <a:schemeClr val="bg1"/>
          </a:solidFill>
        </p:spPr>
        <p:txBody>
          <a:bodyPr wrap="square">
            <a:spAutoFit/>
          </a:bodyPr>
          <a:lstStyle/>
          <a:p>
            <a:r>
              <a:rPr lang="en-MY" b="1" i="1" dirty="0"/>
              <a:t>“So, in our next meeting , could you share with me how it went?”</a:t>
            </a:r>
          </a:p>
          <a:p>
            <a:endParaRPr lang="en-MY" b="1" i="1" dirty="0"/>
          </a:p>
          <a:p>
            <a:r>
              <a:rPr lang="en-MY" b="1" i="1" dirty="0"/>
              <a:t>“Great work, how helpful was it?”</a:t>
            </a:r>
          </a:p>
          <a:p>
            <a:endParaRPr lang="en-MY" b="1" i="1" dirty="0"/>
          </a:p>
          <a:p>
            <a:r>
              <a:rPr lang="en-MY" b="1" i="1" dirty="0"/>
              <a:t>“So you met with some difficulties,  let’s review that option again.”</a:t>
            </a:r>
          </a:p>
        </p:txBody>
      </p:sp>
    </p:spTree>
    <p:extLst>
      <p:ext uri="{BB962C8B-B14F-4D97-AF65-F5344CB8AC3E}">
        <p14:creationId xmlns:p14="http://schemas.microsoft.com/office/powerpoint/2010/main" val="6927660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4">
            <a:extLst>
              <a:ext uri="{FF2B5EF4-FFF2-40B4-BE49-F238E27FC236}">
                <a16:creationId xmlns:a16="http://schemas.microsoft.com/office/drawing/2014/main" id="{83156212-C42C-4EFC-9B0F-7256A7699AF2}"/>
              </a:ext>
            </a:extLst>
          </p:cNvPr>
          <p:cNvSpPr txBox="1">
            <a:spLocks/>
          </p:cNvSpPr>
          <p:nvPr/>
        </p:nvSpPr>
        <p:spPr>
          <a:xfrm>
            <a:off x="970125" y="29943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	Problem Solving Technique – IDEAL</a:t>
            </a:r>
            <a:r>
              <a:rPr lang="en-US" b="1" baseline="-25000" dirty="0"/>
              <a:t>12</a:t>
            </a:r>
            <a:endParaRPr lang="en-US" b="1" dirty="0"/>
          </a:p>
        </p:txBody>
      </p:sp>
      <p:pic>
        <p:nvPicPr>
          <p:cNvPr id="11" name="Picture 10">
            <a:extLst>
              <a:ext uri="{FF2B5EF4-FFF2-40B4-BE49-F238E27FC236}">
                <a16:creationId xmlns:a16="http://schemas.microsoft.com/office/drawing/2014/main" id="{D7B21E9A-9783-4CDD-93BE-70ACC9ACA667}"/>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216009" y="111452"/>
            <a:ext cx="854190" cy="1254812"/>
          </a:xfrm>
          <a:prstGeom prst="rect">
            <a:avLst/>
          </a:prstGeom>
          <a:effectLst>
            <a:outerShdw blurRad="50800" dist="38100" dir="18900000" algn="bl" rotWithShape="0">
              <a:prstClr val="black">
                <a:alpha val="40000"/>
              </a:prstClr>
            </a:outerShdw>
            <a:softEdge rad="0"/>
          </a:effectLst>
        </p:spPr>
      </p:pic>
      <p:graphicFrame>
        <p:nvGraphicFramePr>
          <p:cNvPr id="2" name="Table 2">
            <a:extLst>
              <a:ext uri="{FF2B5EF4-FFF2-40B4-BE49-F238E27FC236}">
                <a16:creationId xmlns:a16="http://schemas.microsoft.com/office/drawing/2014/main" id="{F0CAAC1C-A080-42E1-B77B-9F5B20398137}"/>
              </a:ext>
            </a:extLst>
          </p:cNvPr>
          <p:cNvGraphicFramePr>
            <a:graphicFrameLocks noGrp="1"/>
          </p:cNvGraphicFramePr>
          <p:nvPr>
            <p:extLst>
              <p:ext uri="{D42A27DB-BD31-4B8C-83A1-F6EECF244321}">
                <p14:modId xmlns:p14="http://schemas.microsoft.com/office/powerpoint/2010/main" val="2408377180"/>
              </p:ext>
            </p:extLst>
          </p:nvPr>
        </p:nvGraphicFramePr>
        <p:xfrm>
          <a:off x="216009" y="1351588"/>
          <a:ext cx="11709518" cy="5394960"/>
        </p:xfrm>
        <a:graphic>
          <a:graphicData uri="http://schemas.openxmlformats.org/drawingml/2006/table">
            <a:tbl>
              <a:tblPr firstRow="1" bandRow="1">
                <a:tableStyleId>{C4B1156A-380E-4F78-BDF5-A606A8083BF9}</a:tableStyleId>
              </a:tblPr>
              <a:tblGrid>
                <a:gridCol w="5854759">
                  <a:extLst>
                    <a:ext uri="{9D8B030D-6E8A-4147-A177-3AD203B41FA5}">
                      <a16:colId xmlns:a16="http://schemas.microsoft.com/office/drawing/2014/main" val="1716230793"/>
                    </a:ext>
                  </a:extLst>
                </a:gridCol>
                <a:gridCol w="5854759">
                  <a:extLst>
                    <a:ext uri="{9D8B030D-6E8A-4147-A177-3AD203B41FA5}">
                      <a16:colId xmlns:a16="http://schemas.microsoft.com/office/drawing/2014/main" val="4275343296"/>
                    </a:ext>
                  </a:extLst>
                </a:gridCol>
              </a:tblGrid>
              <a:tr h="370840">
                <a:tc>
                  <a:txBody>
                    <a:bodyPr/>
                    <a:lstStyle/>
                    <a:p>
                      <a:r>
                        <a:rPr lang="en-US" sz="1800" b="1" kern="1200" dirty="0">
                          <a:solidFill>
                            <a:schemeClr val="dk1"/>
                          </a:solidFill>
                          <a:effectLst/>
                          <a:latin typeface="+mn-lt"/>
                          <a:ea typeface="+mn-ea"/>
                          <a:cs typeface="+mn-cs"/>
                        </a:rPr>
                        <a:t>Identify</a:t>
                      </a:r>
                      <a:r>
                        <a:rPr lang="en-US" sz="1800" b="0" kern="1200" dirty="0">
                          <a:solidFill>
                            <a:schemeClr val="dk1"/>
                          </a:solidFill>
                          <a:effectLst/>
                          <a:latin typeface="+mn-lt"/>
                          <a:ea typeface="+mn-ea"/>
                          <a:cs typeface="+mn-cs"/>
                        </a:rPr>
                        <a:t> – help the patient to identify the problem and clarify its consequences</a:t>
                      </a:r>
                      <a:endParaRPr lang="en-MY" sz="1800" b="0" kern="1200" dirty="0">
                        <a:solidFill>
                          <a:schemeClr val="dk1"/>
                        </a:solidFill>
                        <a:effectLst/>
                        <a:latin typeface="+mn-lt"/>
                        <a:ea typeface="+mn-ea"/>
                        <a:cs typeface="+mn-cs"/>
                      </a:endParaRPr>
                    </a:p>
                  </a:txBody>
                  <a:tcPr/>
                </a:tc>
                <a:tc>
                  <a:txBody>
                    <a:bodyPr/>
                    <a:lstStyle/>
                    <a:p>
                      <a:r>
                        <a:rPr lang="en-MY" dirty="0"/>
                        <a:t>“Out of all these issues… if we could work on one of those today, which one would you pick?”</a:t>
                      </a:r>
                    </a:p>
                    <a:p>
                      <a:r>
                        <a:rPr lang="en-MY" dirty="0"/>
                        <a:t>“Could you tell me a bit more about that issue?”</a:t>
                      </a:r>
                    </a:p>
                  </a:txBody>
                  <a:tcPr/>
                </a:tc>
                <a:extLst>
                  <a:ext uri="{0D108BD9-81ED-4DB2-BD59-A6C34878D82A}">
                    <a16:rowId xmlns:a16="http://schemas.microsoft.com/office/drawing/2014/main" val="942141319"/>
                  </a:ext>
                </a:extLst>
              </a:tr>
              <a:tr h="649362">
                <a:tc>
                  <a:txBody>
                    <a:bodyPr/>
                    <a:lstStyle/>
                    <a:p>
                      <a:r>
                        <a:rPr lang="en-US" sz="1800" b="1" kern="1200" dirty="0">
                          <a:solidFill>
                            <a:schemeClr val="dk1"/>
                          </a:solidFill>
                          <a:effectLst/>
                          <a:latin typeface="+mn-lt"/>
                          <a:ea typeface="+mn-ea"/>
                          <a:cs typeface="+mn-cs"/>
                        </a:rPr>
                        <a:t>Describe</a:t>
                      </a:r>
                      <a:r>
                        <a:rPr lang="en-US" sz="1800" b="0" kern="1200" dirty="0">
                          <a:solidFill>
                            <a:schemeClr val="dk1"/>
                          </a:solidFill>
                          <a:effectLst/>
                          <a:latin typeface="+mn-lt"/>
                          <a:ea typeface="+mn-ea"/>
                          <a:cs typeface="+mn-cs"/>
                        </a:rPr>
                        <a:t> – the patient describes and explores the possible options, generating as many options as possible</a:t>
                      </a:r>
                      <a:endParaRPr lang="en-MY" sz="1800" b="0" kern="1200" dirty="0">
                        <a:solidFill>
                          <a:schemeClr val="dk1"/>
                        </a:solidFill>
                        <a:effectLst/>
                        <a:latin typeface="+mn-lt"/>
                        <a:ea typeface="+mn-ea"/>
                        <a:cs typeface="+mn-cs"/>
                      </a:endParaRPr>
                    </a:p>
                  </a:txBody>
                  <a:tcPr/>
                </a:tc>
                <a:tc>
                  <a:txBody>
                    <a:bodyPr/>
                    <a:lstStyle/>
                    <a:p>
                      <a:r>
                        <a:rPr lang="en-MY" b="1" dirty="0"/>
                        <a:t>“Let’s generate or brainstorm some options to address these problems… would you have any suggestion?”</a:t>
                      </a:r>
                    </a:p>
                    <a:p>
                      <a:r>
                        <a:rPr lang="en-MY" b="1" dirty="0"/>
                        <a:t>“Could you think of some other ideas if you shared this with a friend?”</a:t>
                      </a:r>
                    </a:p>
                  </a:txBody>
                  <a:tcPr/>
                </a:tc>
                <a:extLst>
                  <a:ext uri="{0D108BD9-81ED-4DB2-BD59-A6C34878D82A}">
                    <a16:rowId xmlns:a16="http://schemas.microsoft.com/office/drawing/2014/main" val="1412735981"/>
                  </a:ext>
                </a:extLst>
              </a:tr>
              <a:tr h="544859">
                <a:tc>
                  <a:txBody>
                    <a:bodyPr/>
                    <a:lstStyle/>
                    <a:p>
                      <a:pPr lvl="0"/>
                      <a:r>
                        <a:rPr lang="en-US" sz="1800" b="1" kern="1200" dirty="0">
                          <a:solidFill>
                            <a:schemeClr val="dk1"/>
                          </a:solidFill>
                          <a:effectLst/>
                          <a:latin typeface="+mn-lt"/>
                          <a:ea typeface="+mn-ea"/>
                          <a:cs typeface="+mn-cs"/>
                        </a:rPr>
                        <a:t>Evaluate</a:t>
                      </a:r>
                      <a:r>
                        <a:rPr lang="en-US" sz="1800" b="0" kern="1200" dirty="0">
                          <a:solidFill>
                            <a:schemeClr val="dk1"/>
                          </a:solidFill>
                          <a:effectLst/>
                          <a:latin typeface="+mn-lt"/>
                          <a:ea typeface="+mn-ea"/>
                          <a:cs typeface="+mn-cs"/>
                        </a:rPr>
                        <a:t> – help the patient evaluate the consequences (advantages and disadvantages) of each option and its practicability</a:t>
                      </a:r>
                      <a:endParaRPr lang="en-MY" sz="1800" b="0" kern="1200" dirty="0">
                        <a:solidFill>
                          <a:schemeClr val="dk1"/>
                        </a:solidFill>
                        <a:effectLst/>
                        <a:latin typeface="+mn-lt"/>
                        <a:ea typeface="+mn-ea"/>
                        <a:cs typeface="+mn-cs"/>
                      </a:endParaRPr>
                    </a:p>
                  </a:txBody>
                  <a:tcPr/>
                </a:tc>
                <a:tc>
                  <a:txBody>
                    <a:bodyPr/>
                    <a:lstStyle/>
                    <a:p>
                      <a:r>
                        <a:rPr lang="en-MY" b="1" dirty="0"/>
                        <a:t>“Let’s look into the pros and cons of each options.”</a:t>
                      </a:r>
                    </a:p>
                    <a:p>
                      <a:r>
                        <a:rPr lang="en-MY" b="1" dirty="0"/>
                        <a:t>“…so out of these options, weighing the pros and cons, which would you choose, and  why?”</a:t>
                      </a:r>
                    </a:p>
                  </a:txBody>
                  <a:tcPr/>
                </a:tc>
                <a:extLst>
                  <a:ext uri="{0D108BD9-81ED-4DB2-BD59-A6C34878D82A}">
                    <a16:rowId xmlns:a16="http://schemas.microsoft.com/office/drawing/2014/main" val="2228422547"/>
                  </a:ext>
                </a:extLst>
              </a:tr>
              <a:tr h="370840">
                <a:tc>
                  <a:txBody>
                    <a:bodyPr/>
                    <a:lstStyle/>
                    <a:p>
                      <a:pPr lvl="0"/>
                      <a:r>
                        <a:rPr lang="en-US" sz="1800" b="1" kern="1200" dirty="0">
                          <a:solidFill>
                            <a:schemeClr val="dk1"/>
                          </a:solidFill>
                          <a:effectLst/>
                          <a:latin typeface="+mn-lt"/>
                          <a:ea typeface="+mn-ea"/>
                          <a:cs typeface="+mn-cs"/>
                        </a:rPr>
                        <a:t>Action</a:t>
                      </a:r>
                      <a:r>
                        <a:rPr lang="en-US" sz="1800" b="0" kern="1200" dirty="0">
                          <a:solidFill>
                            <a:schemeClr val="dk1"/>
                          </a:solidFill>
                          <a:effectLst/>
                          <a:latin typeface="+mn-lt"/>
                          <a:ea typeface="+mn-ea"/>
                          <a:cs typeface="+mn-cs"/>
                        </a:rPr>
                        <a:t> – help the patient to choose an option to act upon based on the above evaluation, breaking it up into easily manageable steps</a:t>
                      </a:r>
                      <a:endParaRPr lang="en-MY" sz="1800" b="0" kern="1200" dirty="0">
                        <a:solidFill>
                          <a:schemeClr val="dk1"/>
                        </a:solidFill>
                        <a:effectLst/>
                        <a:latin typeface="+mn-lt"/>
                        <a:ea typeface="+mn-ea"/>
                        <a:cs typeface="+mn-cs"/>
                      </a:endParaRPr>
                    </a:p>
                  </a:txBody>
                  <a:tcPr/>
                </a:tc>
                <a:tc>
                  <a:txBody>
                    <a:bodyPr/>
                    <a:lstStyle/>
                    <a:p>
                      <a:r>
                        <a:rPr lang="en-MY" b="1" dirty="0"/>
                        <a:t>“Now, let’s put the steps in place. Since you have decided this option,  what steps would you need to take?”</a:t>
                      </a:r>
                    </a:p>
                    <a:p>
                      <a:r>
                        <a:rPr lang="en-MY" b="1" dirty="0"/>
                        <a:t>“...and when do you plan to do that by?”</a:t>
                      </a:r>
                    </a:p>
                  </a:txBody>
                  <a:tcPr/>
                </a:tc>
                <a:extLst>
                  <a:ext uri="{0D108BD9-81ED-4DB2-BD59-A6C34878D82A}">
                    <a16:rowId xmlns:a16="http://schemas.microsoft.com/office/drawing/2014/main" val="1591149498"/>
                  </a:ext>
                </a:extLst>
              </a:tr>
              <a:tr h="370840">
                <a:tc>
                  <a:txBody>
                    <a:bodyPr/>
                    <a:lstStyle/>
                    <a:p>
                      <a:pPr lvl="0"/>
                      <a:r>
                        <a:rPr lang="en-US" sz="1800" b="1" kern="1200" dirty="0">
                          <a:solidFill>
                            <a:schemeClr val="dk1"/>
                          </a:solidFill>
                          <a:effectLst/>
                          <a:latin typeface="+mn-lt"/>
                          <a:ea typeface="+mn-ea"/>
                          <a:cs typeface="+mn-cs"/>
                        </a:rPr>
                        <a:t>Learn</a:t>
                      </a:r>
                      <a:r>
                        <a:rPr lang="en-US" sz="1800" b="0" kern="1200" dirty="0">
                          <a:solidFill>
                            <a:schemeClr val="dk1"/>
                          </a:solidFill>
                          <a:effectLst/>
                          <a:latin typeface="+mn-lt"/>
                          <a:ea typeface="+mn-ea"/>
                          <a:cs typeface="+mn-cs"/>
                        </a:rPr>
                        <a:t> - review with the patient how helpful the action was, and praise all efforts. If necessary, switch to other options or break up the current option into simpler steps</a:t>
                      </a:r>
                      <a:endParaRPr lang="en-MY" sz="1800" b="0" kern="1200" dirty="0">
                        <a:solidFill>
                          <a:schemeClr val="dk1"/>
                        </a:solidFill>
                        <a:effectLst/>
                        <a:latin typeface="+mn-lt"/>
                        <a:ea typeface="+mn-ea"/>
                        <a:cs typeface="+mn-cs"/>
                      </a:endParaRPr>
                    </a:p>
                  </a:txBody>
                  <a:tcPr/>
                </a:tc>
                <a:tc>
                  <a:txBody>
                    <a:bodyPr/>
                    <a:lstStyle/>
                    <a:p>
                      <a:r>
                        <a:rPr lang="en-MY" b="1" dirty="0"/>
                        <a:t>“So, in our next meeting , could you share with me how it went?”</a:t>
                      </a:r>
                    </a:p>
                    <a:p>
                      <a:r>
                        <a:rPr lang="en-MY" b="1" dirty="0"/>
                        <a:t>“Great work, how helpful was it?”</a:t>
                      </a:r>
                    </a:p>
                    <a:p>
                      <a:r>
                        <a:rPr lang="en-MY" b="1" dirty="0"/>
                        <a:t>“So you met with some difficulties,  let’s review that option again.”</a:t>
                      </a:r>
                    </a:p>
                  </a:txBody>
                  <a:tcPr/>
                </a:tc>
                <a:extLst>
                  <a:ext uri="{0D108BD9-81ED-4DB2-BD59-A6C34878D82A}">
                    <a16:rowId xmlns:a16="http://schemas.microsoft.com/office/drawing/2014/main" val="761685994"/>
                  </a:ext>
                </a:extLst>
              </a:tr>
            </a:tbl>
          </a:graphicData>
        </a:graphic>
      </p:graphicFrame>
    </p:spTree>
    <p:extLst>
      <p:ext uri="{BB962C8B-B14F-4D97-AF65-F5344CB8AC3E}">
        <p14:creationId xmlns:p14="http://schemas.microsoft.com/office/powerpoint/2010/main" val="6070827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BD76211C-3640-4B6E-8869-18F927BE2F60}"/>
              </a:ext>
            </a:extLst>
          </p:cNvPr>
          <p:cNvSpPr txBox="1">
            <a:spLocks/>
          </p:cNvSpPr>
          <p:nvPr/>
        </p:nvSpPr>
        <p:spPr>
          <a:xfrm>
            <a:off x="1061720" y="2996565"/>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err="1"/>
              <a:t>Behavioural</a:t>
            </a:r>
            <a:r>
              <a:rPr lang="en-US" b="1" dirty="0"/>
              <a:t> Therapy </a:t>
            </a:r>
            <a:br>
              <a:rPr lang="en-US" b="1" dirty="0"/>
            </a:br>
            <a:r>
              <a:rPr lang="en-US" b="1" dirty="0"/>
              <a:t>Acute Phase -  Mild To Moderate</a:t>
            </a:r>
            <a:endParaRPr lang="en-US" b="1" baseline="30000" dirty="0"/>
          </a:p>
        </p:txBody>
      </p:sp>
      <p:pic>
        <p:nvPicPr>
          <p:cNvPr id="5" name="Picture 4">
            <a:extLst>
              <a:ext uri="{FF2B5EF4-FFF2-40B4-BE49-F238E27FC236}">
                <a16:creationId xmlns:a16="http://schemas.microsoft.com/office/drawing/2014/main" id="{9B541AD1-91D3-4481-9E8B-37B0B7968E3D}"/>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307604" y="2808579"/>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4522863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b="1" dirty="0" err="1"/>
              <a:t>Behavioural</a:t>
            </a:r>
            <a:r>
              <a:rPr lang="en-US" b="1" dirty="0"/>
              <a:t> Therapy </a:t>
            </a:r>
            <a:br>
              <a:rPr lang="en-US" b="1" dirty="0"/>
            </a:br>
            <a:r>
              <a:rPr lang="en-US" b="1" dirty="0"/>
              <a:t>Acute Phase -  Mild To Moderate</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6" name="Table 5">
            <a:extLst>
              <a:ext uri="{FF2B5EF4-FFF2-40B4-BE49-F238E27FC236}">
                <a16:creationId xmlns:a16="http://schemas.microsoft.com/office/drawing/2014/main" id="{EAC95AAF-526F-4FEE-97BD-F824F019787D}"/>
              </a:ext>
            </a:extLst>
          </p:cNvPr>
          <p:cNvGraphicFramePr>
            <a:graphicFrameLocks noGrp="1"/>
          </p:cNvGraphicFramePr>
          <p:nvPr>
            <p:extLst>
              <p:ext uri="{D42A27DB-BD31-4B8C-83A1-F6EECF244321}">
                <p14:modId xmlns:p14="http://schemas.microsoft.com/office/powerpoint/2010/main" val="1260645417"/>
              </p:ext>
            </p:extLst>
          </p:nvPr>
        </p:nvGraphicFramePr>
        <p:xfrm>
          <a:off x="613582" y="1878674"/>
          <a:ext cx="10964836" cy="3612674"/>
        </p:xfrm>
        <a:graphic>
          <a:graphicData uri="http://schemas.openxmlformats.org/drawingml/2006/table">
            <a:tbl>
              <a:tblPr firstRow="1" bandRow="1"/>
              <a:tblGrid>
                <a:gridCol w="3663075">
                  <a:extLst>
                    <a:ext uri="{9D8B030D-6E8A-4147-A177-3AD203B41FA5}">
                      <a16:colId xmlns:a16="http://schemas.microsoft.com/office/drawing/2014/main" val="20000"/>
                    </a:ext>
                  </a:extLst>
                </a:gridCol>
                <a:gridCol w="1861100">
                  <a:extLst>
                    <a:ext uri="{9D8B030D-6E8A-4147-A177-3AD203B41FA5}">
                      <a16:colId xmlns:a16="http://schemas.microsoft.com/office/drawing/2014/main" val="20001"/>
                    </a:ext>
                  </a:extLst>
                </a:gridCol>
                <a:gridCol w="5440661">
                  <a:extLst>
                    <a:ext uri="{9D8B030D-6E8A-4147-A177-3AD203B41FA5}">
                      <a16:colId xmlns:a16="http://schemas.microsoft.com/office/drawing/2014/main" val="1710840934"/>
                    </a:ext>
                  </a:extLst>
                </a:gridCol>
              </a:tblGrid>
              <a:tr h="367843">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000" dirty="0"/>
                        <a:t>Meta-analyses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000" dirty="0"/>
                        <a:t>Results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p>
                      <a:r>
                        <a:rPr lang="en-US" sz="2000" baseline="0" dirty="0"/>
                        <a:t> </a:t>
                      </a:r>
                      <a:r>
                        <a:rPr lang="en-US" sz="2000" b="1" baseline="0" dirty="0">
                          <a:solidFill>
                            <a:schemeClr val="bg1"/>
                          </a:solidFill>
                        </a:rPr>
                        <a:t>Outcomes</a:t>
                      </a:r>
                      <a:endParaRPr lang="en-US" sz="2000" b="1" dirty="0">
                        <a:solidFill>
                          <a:schemeClr val="bg1"/>
                        </a:solidFill>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367843">
                <a:tc gridSpan="3">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baseline="0" dirty="0" err="1"/>
                        <a:t>Behavioural</a:t>
                      </a:r>
                      <a:r>
                        <a:rPr lang="en-US" sz="2000" b="1" baseline="0" dirty="0"/>
                        <a:t> Therapy (BT)</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80317">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b="1" baseline="0" dirty="0"/>
                        <a:t>vs. other psychotherapy </a:t>
                      </a:r>
                      <a:r>
                        <a:rPr lang="en-US" sz="2000" baseline="30000" dirty="0"/>
                        <a:t>55, level I</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000" dirty="0"/>
                        <a:t>NS</a:t>
                      </a:r>
                      <a:r>
                        <a:rPr lang="en-US" sz="2000" baseline="0" dirty="0"/>
                        <a:t> difference</a:t>
                      </a:r>
                      <a:endParaRPr lang="en-US" sz="2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a:txBody>
                    <a:bodyPr/>
                    <a:lstStyle/>
                    <a:p>
                      <a:r>
                        <a:rPr lang="en-US" sz="2000" b="0" i="0" u="none" strike="noStrike" kern="1200" baseline="0">
                          <a:solidFill>
                            <a:schemeClr val="dk1"/>
                          </a:solidFill>
                          <a:latin typeface="+mn-lt"/>
                          <a:ea typeface="+mn-ea"/>
                          <a:cs typeface="+mn-cs"/>
                        </a:rPr>
                        <a:t>Reduction in response rate or drop-out rate</a:t>
                      </a:r>
                      <a:endParaRPr lang="en-US" sz="20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D7D31">
                        <a:lumMod val="60000"/>
                        <a:lumOff val="40000"/>
                      </a:srgbClr>
                    </a:solidFill>
                  </a:tcPr>
                </a:tc>
                <a:extLst>
                  <a:ext uri="{0D108BD9-81ED-4DB2-BD59-A6C34878D82A}">
                    <a16:rowId xmlns:a16="http://schemas.microsoft.com/office/drawing/2014/main" val="10002"/>
                  </a:ext>
                </a:extLst>
              </a:tr>
              <a:tr h="65080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lvl="1"/>
                      <a:r>
                        <a:rPr lang="en-US" sz="2000" b="1" dirty="0"/>
                        <a:t>vs. control </a:t>
                      </a:r>
                      <a:r>
                        <a:rPr lang="en-US" sz="2000" baseline="30000" dirty="0"/>
                        <a:t>56, level I</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000" dirty="0" err="1"/>
                        <a:t>Favour</a:t>
                      </a:r>
                      <a:r>
                        <a:rPr lang="en-US" sz="2000" baseline="0" dirty="0"/>
                        <a:t> BT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Reducing depressive symptoms</a:t>
                      </a:r>
                    </a:p>
                    <a:p>
                      <a:r>
                        <a:rPr lang="en-US" sz="2000" b="0" i="0" u="none" strike="noStrike" kern="1200" baseline="0" dirty="0">
                          <a:solidFill>
                            <a:schemeClr val="dk1"/>
                          </a:solidFill>
                          <a:latin typeface="+mn-lt"/>
                          <a:ea typeface="+mn-ea"/>
                          <a:cs typeface="+mn-cs"/>
                        </a:rPr>
                        <a:t>(Hedges’ g= -0.74, 95% CI -0.91 to -0.56; NNT=2)</a:t>
                      </a:r>
                      <a:endParaRPr lang="en-US" sz="2000" baseline="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D7D31">
                        <a:lumMod val="60000"/>
                        <a:lumOff val="40000"/>
                      </a:srgbClr>
                    </a:solidFill>
                  </a:tcPr>
                </a:tc>
                <a:extLst>
                  <a:ext uri="{0D108BD9-81ED-4DB2-BD59-A6C34878D82A}">
                    <a16:rowId xmlns:a16="http://schemas.microsoft.com/office/drawing/2014/main" val="10003"/>
                  </a:ext>
                </a:extLst>
              </a:tr>
              <a:tr h="65080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b="1" baseline="0" dirty="0"/>
                        <a:t>vs. antidepressant medication </a:t>
                      </a:r>
                      <a:r>
                        <a:rPr lang="en-US" sz="2000" b="0" baseline="30000" dirty="0"/>
                        <a:t>56</a:t>
                      </a:r>
                      <a:r>
                        <a:rPr lang="en-US" sz="2000" baseline="30000" dirty="0"/>
                        <a:t>, level I</a:t>
                      </a:r>
                      <a:endParaRPr lang="en-US" sz="2000" b="1" baseline="30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000" dirty="0" err="1"/>
                        <a:t>Favour</a:t>
                      </a:r>
                      <a:r>
                        <a:rPr lang="en-US" sz="2000" baseline="0" dirty="0"/>
                        <a:t> BT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Reducing depressive symptoms</a:t>
                      </a:r>
                    </a:p>
                    <a:p>
                      <a:r>
                        <a:rPr lang="en-US" sz="2000" b="0" i="0" u="none" strike="noStrike" kern="1200" baseline="0" dirty="0">
                          <a:solidFill>
                            <a:schemeClr val="dk1"/>
                          </a:solidFill>
                          <a:latin typeface="+mn-lt"/>
                          <a:ea typeface="+mn-ea"/>
                          <a:cs typeface="+mn-cs"/>
                        </a:rPr>
                        <a:t>(Hedges’ g= -0.42, 95% CI -0.83 to -0.00; NNT=4)</a:t>
                      </a:r>
                      <a:endParaRPr lang="en-US" sz="2000" baseline="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D7D31">
                        <a:lumMod val="60000"/>
                        <a:lumOff val="40000"/>
                      </a:srgbClr>
                    </a:solidFill>
                  </a:tcPr>
                </a:tc>
                <a:extLst>
                  <a:ext uri="{0D108BD9-81ED-4DB2-BD59-A6C34878D82A}">
                    <a16:rowId xmlns:a16="http://schemas.microsoft.com/office/drawing/2014/main" val="10004"/>
                  </a:ext>
                </a:extLst>
              </a:tr>
              <a:tr h="367843">
                <a:tc gridSpan="3">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Extended </a:t>
                      </a:r>
                      <a:r>
                        <a:rPr lang="en-US" sz="2000" b="1" dirty="0" err="1"/>
                        <a:t>Behavioural</a:t>
                      </a:r>
                      <a:r>
                        <a:rPr lang="en-US" sz="2000" b="1" dirty="0"/>
                        <a:t> Activation</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hMerge="1">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a:p>
                  </a:txBody>
                  <a:tcP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hMerge="1">
                  <a:txBody>
                    <a:bodyPr/>
                    <a:lstStyle/>
                    <a:p>
                      <a:endParaRPr lang="en-US" sz="20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extLst>
                  <a:ext uri="{0D108BD9-81ED-4DB2-BD59-A6C34878D82A}">
                    <a16:rowId xmlns:a16="http://schemas.microsoft.com/office/drawing/2014/main" val="10005"/>
                  </a:ext>
                </a:extLst>
              </a:tr>
              <a:tr h="422434">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b="1" dirty="0"/>
                        <a:t>vs. TAU </a:t>
                      </a:r>
                      <a:r>
                        <a:rPr lang="en-US" sz="2000" b="0" baseline="30000" dirty="0"/>
                        <a:t>57</a:t>
                      </a:r>
                      <a:r>
                        <a:rPr lang="en-US" sz="2000" baseline="30000" dirty="0"/>
                        <a:t>, level I</a:t>
                      </a:r>
                      <a:endParaRPr lang="en-US" sz="2000" b="1" baseline="30000" dirty="0"/>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lumMod val="60000"/>
                        <a:lumOff val="4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NS </a:t>
                      </a:r>
                      <a:r>
                        <a:rPr lang="en-US" sz="2000" baseline="0" dirty="0"/>
                        <a:t>difference</a:t>
                      </a:r>
                      <a:endParaRPr lang="en-US" sz="20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lumMod val="60000"/>
                        <a:lumOff val="4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Response rate &amp; drop-out rates</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FC000">
                        <a:lumMod val="60000"/>
                        <a:lumOff val="40000"/>
                      </a:srgbClr>
                    </a:solidFill>
                  </a:tcPr>
                </a:tc>
                <a:extLst>
                  <a:ext uri="{0D108BD9-81ED-4DB2-BD59-A6C34878D82A}">
                    <a16:rowId xmlns:a16="http://schemas.microsoft.com/office/drawing/2014/main" val="2486914239"/>
                  </a:ext>
                </a:extLst>
              </a:tr>
            </a:tbl>
          </a:graphicData>
        </a:graphic>
      </p:graphicFrame>
      <p:sp>
        <p:nvSpPr>
          <p:cNvPr id="2" name="TextBox 1">
            <a:extLst>
              <a:ext uri="{FF2B5EF4-FFF2-40B4-BE49-F238E27FC236}">
                <a16:creationId xmlns:a16="http://schemas.microsoft.com/office/drawing/2014/main" id="{DE84F6B4-85DE-45DD-BCAD-0BFB4AB9A6CB}"/>
              </a:ext>
            </a:extLst>
          </p:cNvPr>
          <p:cNvSpPr txBox="1"/>
          <p:nvPr/>
        </p:nvSpPr>
        <p:spPr>
          <a:xfrm>
            <a:off x="230777" y="6211669"/>
            <a:ext cx="11730446" cy="646331"/>
          </a:xfrm>
          <a:prstGeom prst="rect">
            <a:avLst/>
          </a:prstGeom>
          <a:noFill/>
        </p:spPr>
        <p:txBody>
          <a:bodyPr wrap="square" rtlCol="0">
            <a:spAutoFit/>
          </a:bodyPr>
          <a:lstStyle/>
          <a:p>
            <a:r>
              <a:rPr lang="en-US" sz="1200" dirty="0"/>
              <a:t>55. Shinohara K, </a:t>
            </a:r>
            <a:r>
              <a:rPr lang="en-US" sz="1200" dirty="0" err="1"/>
              <a:t>Honyashiki</a:t>
            </a:r>
            <a:r>
              <a:rPr lang="en-US" sz="1200" dirty="0"/>
              <a:t> M, Imai H, et al. </a:t>
            </a:r>
            <a:r>
              <a:rPr lang="en-US" sz="1200" dirty="0" err="1"/>
              <a:t>Behavioural</a:t>
            </a:r>
            <a:r>
              <a:rPr lang="en-US" sz="1200" dirty="0"/>
              <a:t> therapies versus other psychological therapies for depression. Cochrane Database Syst Rev. 2013(10):CD008696.</a:t>
            </a:r>
          </a:p>
          <a:p>
            <a:r>
              <a:rPr lang="en-US" sz="1200" dirty="0"/>
              <a:t>56. </a:t>
            </a:r>
            <a:r>
              <a:rPr lang="en-US" sz="1200" dirty="0" err="1"/>
              <a:t>Ekers</a:t>
            </a:r>
            <a:r>
              <a:rPr lang="en-US" sz="1200" dirty="0"/>
              <a:t> D, Webster L, Van </a:t>
            </a:r>
            <a:r>
              <a:rPr lang="en-US" sz="1200" dirty="0" err="1"/>
              <a:t>Straten</a:t>
            </a:r>
            <a:r>
              <a:rPr lang="en-US" sz="1200" dirty="0"/>
              <a:t> A, et al. </a:t>
            </a:r>
            <a:r>
              <a:rPr lang="en-US" sz="1200" dirty="0" err="1"/>
              <a:t>Behavioural</a:t>
            </a:r>
            <a:r>
              <a:rPr lang="en-US" sz="1200" dirty="0"/>
              <a:t> activation for depression; an update of meta-analysis of effectiveness and sub group analysis. </a:t>
            </a:r>
            <a:r>
              <a:rPr lang="en-US" sz="1200" dirty="0" err="1"/>
              <a:t>PLoS</a:t>
            </a:r>
            <a:r>
              <a:rPr lang="en-US" sz="1200" dirty="0"/>
              <a:t> One. 2014;9(6):e100100.</a:t>
            </a:r>
          </a:p>
          <a:p>
            <a:r>
              <a:rPr lang="en-US" sz="1200" dirty="0"/>
              <a:t>57. Churchill R, Moore TH, Furukawa TA, et al. 'Third wave' cognitive and </a:t>
            </a:r>
            <a:r>
              <a:rPr lang="en-US" sz="1200" dirty="0" err="1"/>
              <a:t>behavioural</a:t>
            </a:r>
            <a:r>
              <a:rPr lang="en-US" sz="1200" dirty="0"/>
              <a:t> therapies versus treatment as usual for depression. Cochrane Database Syst Rev. 2013(10):CD008705.</a:t>
            </a:r>
          </a:p>
        </p:txBody>
      </p:sp>
    </p:spTree>
    <p:extLst>
      <p:ext uri="{BB962C8B-B14F-4D97-AF65-F5344CB8AC3E}">
        <p14:creationId xmlns:p14="http://schemas.microsoft.com/office/powerpoint/2010/main" val="8594945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AE52B1ED-8891-4967-AEE7-DBD65923EEDC}"/>
              </a:ext>
            </a:extLst>
          </p:cNvPr>
          <p:cNvSpPr txBox="1">
            <a:spLocks/>
          </p:cNvSpPr>
          <p:nvPr/>
        </p:nvSpPr>
        <p:spPr>
          <a:xfrm>
            <a:off x="1031240" y="2651125"/>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t>Internet- &amp; Mobile/Computer-based Interventions Acute Phase - Mild To Moderate</a:t>
            </a:r>
            <a:endParaRPr lang="en-US" b="1" baseline="30000" dirty="0"/>
          </a:p>
        </p:txBody>
      </p:sp>
      <p:pic>
        <p:nvPicPr>
          <p:cNvPr id="5" name="Picture 4">
            <a:extLst>
              <a:ext uri="{FF2B5EF4-FFF2-40B4-BE49-F238E27FC236}">
                <a16:creationId xmlns:a16="http://schemas.microsoft.com/office/drawing/2014/main" id="{22775BB4-7AE5-469F-8AAE-1D6BAF0F088B}"/>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277124" y="2463139"/>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2757402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b="1" dirty="0"/>
              <a:t>Internet- &amp; Mobile/Computer-based Interventions Acute Phase - Mild To Moderate</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8" name="Table 7">
            <a:extLst>
              <a:ext uri="{FF2B5EF4-FFF2-40B4-BE49-F238E27FC236}">
                <a16:creationId xmlns:a16="http://schemas.microsoft.com/office/drawing/2014/main" id="{562610EA-788A-4DF4-93F9-4FAAA4B8FC33}"/>
              </a:ext>
            </a:extLst>
          </p:cNvPr>
          <p:cNvGraphicFramePr>
            <a:graphicFrameLocks noGrp="1"/>
          </p:cNvGraphicFramePr>
          <p:nvPr>
            <p:extLst>
              <p:ext uri="{D42A27DB-BD31-4B8C-83A1-F6EECF244321}">
                <p14:modId xmlns:p14="http://schemas.microsoft.com/office/powerpoint/2010/main" val="3376093616"/>
              </p:ext>
            </p:extLst>
          </p:nvPr>
        </p:nvGraphicFramePr>
        <p:xfrm>
          <a:off x="198353" y="1797919"/>
          <a:ext cx="11795291" cy="3685599"/>
        </p:xfrm>
        <a:graphic>
          <a:graphicData uri="http://schemas.openxmlformats.org/drawingml/2006/table">
            <a:tbl>
              <a:tblPr firstRow="1" bandRow="1"/>
              <a:tblGrid>
                <a:gridCol w="3764046">
                  <a:extLst>
                    <a:ext uri="{9D8B030D-6E8A-4147-A177-3AD203B41FA5}">
                      <a16:colId xmlns:a16="http://schemas.microsoft.com/office/drawing/2014/main" val="20000"/>
                    </a:ext>
                  </a:extLst>
                </a:gridCol>
                <a:gridCol w="1859280">
                  <a:extLst>
                    <a:ext uri="{9D8B030D-6E8A-4147-A177-3AD203B41FA5}">
                      <a16:colId xmlns:a16="http://schemas.microsoft.com/office/drawing/2014/main" val="1408337920"/>
                    </a:ext>
                  </a:extLst>
                </a:gridCol>
                <a:gridCol w="6171965">
                  <a:extLst>
                    <a:ext uri="{9D8B030D-6E8A-4147-A177-3AD203B41FA5}">
                      <a16:colId xmlns:a16="http://schemas.microsoft.com/office/drawing/2014/main" val="1096142433"/>
                    </a:ext>
                  </a:extLst>
                </a:gridCol>
              </a:tblGrid>
              <a:tr h="48452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000" dirty="0"/>
                        <a:t>Meta-analyses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p>
                      <a:r>
                        <a:rPr lang="en-US" sz="2000" b="1" dirty="0">
                          <a:solidFill>
                            <a:schemeClr val="bg1"/>
                          </a:solidFill>
                        </a:rPr>
                        <a:t>Results</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p>
                      <a:r>
                        <a:rPr lang="en-US" sz="2000" b="1" baseline="0" dirty="0">
                          <a:solidFill>
                            <a:schemeClr val="bg1"/>
                          </a:solidFill>
                        </a:rPr>
                        <a:t> Outcomes</a:t>
                      </a:r>
                      <a:endParaRPr lang="en-US" sz="2000" b="1" dirty="0">
                        <a:solidFill>
                          <a:schemeClr val="bg1"/>
                        </a:solidFill>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424785">
                <a:tc gridSpan="3">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a:t>Internet- and Mobile based Interventions (IMI)</a:t>
                      </a:r>
                      <a:endParaRPr lang="en-US" sz="2000" b="1" baseline="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lumMod val="60000"/>
                        <a:lumOff val="40000"/>
                      </a:srgb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764614">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b="1" baseline="0" dirty="0"/>
                        <a:t>vs. wait-list </a:t>
                      </a:r>
                      <a:r>
                        <a:rPr lang="en-US" sz="2000" b="1" baseline="0" dirty="0" err="1"/>
                        <a:t>conditons</a:t>
                      </a:r>
                      <a:r>
                        <a:rPr lang="en-US" sz="2000" b="1" baseline="0" dirty="0"/>
                        <a:t> </a:t>
                      </a:r>
                      <a:r>
                        <a:rPr lang="en-US" sz="2000" b="0" baseline="30000" dirty="0"/>
                        <a:t>62, level I</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C000">
                        <a:lumMod val="60000"/>
                        <a:lumOff val="40000"/>
                      </a:srgbClr>
                    </a:solidFill>
                  </a:tcPr>
                </a:tc>
                <a:tc>
                  <a:txBody>
                    <a:bodyPr/>
                    <a:lstStyle/>
                    <a:p>
                      <a:pPr marL="457200" marR="0" lvl="1" indent="-457200" algn="l" defTabSz="914400" rtl="0" eaLnBrk="1" fontAlgn="auto" latinLnBrk="0" hangingPunct="1">
                        <a:lnSpc>
                          <a:spcPct val="100000"/>
                        </a:lnSpc>
                        <a:spcBef>
                          <a:spcPts val="0"/>
                        </a:spcBef>
                        <a:spcAft>
                          <a:spcPts val="0"/>
                        </a:spcAft>
                        <a:buClrTx/>
                        <a:buSzTx/>
                        <a:buFontTx/>
                        <a:buNone/>
                        <a:tabLst/>
                        <a:defRPr/>
                      </a:pPr>
                      <a:r>
                        <a:rPr lang="en-US" sz="2000" dirty="0" err="1"/>
                        <a:t>Favour</a:t>
                      </a:r>
                      <a:r>
                        <a:rPr lang="en-US" sz="2000" dirty="0"/>
                        <a:t> IMI </a:t>
                      </a:r>
                      <a:endParaRPr lang="en-US" sz="2000" b="0" baseline="300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kern="1200" baseline="0" dirty="0">
                          <a:solidFill>
                            <a:schemeClr val="dk1"/>
                          </a:solidFill>
                          <a:latin typeface="+mn-lt"/>
                          <a:ea typeface="+mn-ea"/>
                          <a:cs typeface="+mn-cs"/>
                        </a:rPr>
                        <a:t>Reduction in depressive symptoms 4 - 12 weeks (Hedges’ g= -0.90, </a:t>
                      </a:r>
                      <a:r>
                        <a:rPr lang="pl-PL" sz="2000" b="0" i="0" u="none" strike="noStrike" kern="1200" baseline="0" dirty="0">
                          <a:solidFill>
                            <a:schemeClr val="dk1"/>
                          </a:solidFill>
                          <a:latin typeface="+mn-lt"/>
                          <a:ea typeface="+mn-ea"/>
                          <a:cs typeface="+mn-cs"/>
                        </a:rPr>
                        <a:t>95% CI -1.07 to -0.73)</a:t>
                      </a:r>
                      <a:endParaRPr lang="en-US" sz="2000" b="0" baseline="300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FC000">
                        <a:lumMod val="60000"/>
                        <a:lumOff val="40000"/>
                      </a:srgbClr>
                    </a:solidFill>
                  </a:tcPr>
                </a:tc>
                <a:extLst>
                  <a:ext uri="{0D108BD9-81ED-4DB2-BD59-A6C34878D82A}">
                    <a16:rowId xmlns:a16="http://schemas.microsoft.com/office/drawing/2014/main" val="10002"/>
                  </a:ext>
                </a:extLst>
              </a:tr>
              <a:tr h="42805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Internet-based</a:t>
                      </a:r>
                      <a:r>
                        <a:rPr lang="en-US" sz="2000" b="1" baseline="0" dirty="0"/>
                        <a:t> CBT (</a:t>
                      </a:r>
                      <a:r>
                        <a:rPr lang="en-US" sz="2000" b="1" baseline="0" dirty="0" err="1"/>
                        <a:t>iCBT</a:t>
                      </a:r>
                      <a:r>
                        <a:rPr lang="en-US" sz="2000" b="1" baseline="0" dirty="0"/>
                        <a:t>)</a:t>
                      </a:r>
                      <a:endParaRPr lang="en-US" sz="2000" b="1" dirty="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2000" b="1" dirty="0"/>
                        <a:t>vs. control </a:t>
                      </a:r>
                      <a:r>
                        <a:rPr lang="en-US" sz="2000" b="0" baseline="30000" dirty="0"/>
                        <a:t>63</a:t>
                      </a:r>
                      <a:r>
                        <a:rPr lang="en-US" sz="2000" baseline="30000" dirty="0"/>
                        <a:t>, level I</a:t>
                      </a:r>
                      <a:endParaRPr lang="en-US" sz="2000" b="1" baseline="30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40000"/>
                        <a:lumOff val="6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err="1"/>
                        <a:t>Favour</a:t>
                      </a:r>
                      <a:r>
                        <a:rPr lang="en-US" sz="2000" baseline="0" dirty="0"/>
                        <a:t> </a:t>
                      </a:r>
                      <a:r>
                        <a:rPr lang="en-US" sz="2000" baseline="0" dirty="0" err="1"/>
                        <a:t>iCBT</a:t>
                      </a:r>
                      <a:endParaRPr lang="en-US" sz="20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D7D31">
                        <a:lumMod val="40000"/>
                        <a:lumOff val="6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kern="1200" baseline="0">
                          <a:solidFill>
                            <a:schemeClr val="dk1"/>
                          </a:solidFill>
                          <a:latin typeface="+mn-lt"/>
                          <a:ea typeface="+mn-ea"/>
                          <a:cs typeface="+mn-cs"/>
                        </a:rPr>
                        <a:t>Reduction in depressive symptoms up to six months follow-up (SMD= -0.48, 95% IC -0.63 to -0.33).</a:t>
                      </a:r>
                      <a:endParaRPr lang="en-US" sz="20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D7D31">
                        <a:lumMod val="40000"/>
                        <a:lumOff val="60000"/>
                      </a:srgbClr>
                    </a:solidFill>
                  </a:tcPr>
                </a:tc>
                <a:extLst>
                  <a:ext uri="{0D108BD9-81ED-4DB2-BD59-A6C34878D82A}">
                    <a16:rowId xmlns:a16="http://schemas.microsoft.com/office/drawing/2014/main" val="10003"/>
                  </a:ext>
                </a:extLst>
              </a:tr>
              <a:tr h="42805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t>Self-guided</a:t>
                      </a:r>
                      <a:r>
                        <a:rPr lang="en-US" sz="2000" b="1" baseline="0" dirty="0"/>
                        <a:t> </a:t>
                      </a:r>
                      <a:r>
                        <a:rPr lang="en-US" sz="2000" b="1" baseline="0" dirty="0" err="1"/>
                        <a:t>iCBT</a:t>
                      </a:r>
                      <a:r>
                        <a:rPr lang="en-US" sz="2000" b="1"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baseline="0" dirty="0"/>
                        <a:t>       vs. control</a:t>
                      </a:r>
                      <a:r>
                        <a:rPr lang="en-US" sz="2000" b="0" baseline="30000" dirty="0"/>
                        <a:t>214, level I</a:t>
                      </a:r>
                      <a:r>
                        <a:rPr lang="en-US" sz="2000" b="0" baseline="0" dirty="0"/>
                        <a:t> </a:t>
                      </a:r>
                      <a:endParaRPr lang="en-US" sz="2000" b="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lumMod val="40000"/>
                        <a:lumOff val="6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aseline="0" dirty="0" err="1"/>
                        <a:t>Favour</a:t>
                      </a:r>
                      <a:r>
                        <a:rPr lang="en-US" sz="2000" baseline="0" dirty="0"/>
                        <a:t> self-guided </a:t>
                      </a:r>
                      <a:r>
                        <a:rPr lang="en-US" sz="2000" baseline="0" dirty="0" err="1"/>
                        <a:t>iCBT</a:t>
                      </a:r>
                      <a:endParaRPr lang="en-US" sz="2000" b="1"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lumMod val="40000"/>
                        <a:lumOff val="60000"/>
                      </a:srgbClr>
                    </a:solidFill>
                  </a:tcPr>
                </a:tc>
                <a:tc>
                  <a:txBody>
                    <a:bodyPr/>
                    <a:lstStyle/>
                    <a:p>
                      <a:pPr marL="342900" indent="-342900">
                        <a:buFont typeface="Arial" panose="020B0604020202020204" pitchFamily="34" charset="0"/>
                        <a:buChar char="•"/>
                      </a:pPr>
                      <a:r>
                        <a:rPr lang="en-US" sz="2000" dirty="0"/>
                        <a:t>reduction </a:t>
                      </a:r>
                      <a:r>
                        <a:rPr lang="en-US" sz="2000" b="0" i="0" u="none" strike="noStrike" kern="1200" baseline="0" dirty="0">
                          <a:solidFill>
                            <a:schemeClr val="dk1"/>
                          </a:solidFill>
                          <a:latin typeface="+mn-lt"/>
                          <a:ea typeface="+mn-ea"/>
                          <a:cs typeface="+mn-cs"/>
                        </a:rPr>
                        <a:t>depressive symptoms severity (Hedges’ </a:t>
                      </a:r>
                      <a:r>
                        <a:rPr lang="pl-PL" sz="2000" b="0" i="0" u="none" strike="noStrike" kern="1200" baseline="0" dirty="0">
                          <a:solidFill>
                            <a:schemeClr val="dk1"/>
                          </a:solidFill>
                          <a:latin typeface="+mn-lt"/>
                          <a:ea typeface="+mn-ea"/>
                          <a:cs typeface="+mn-cs"/>
                        </a:rPr>
                        <a:t>g=0.27, 95% CI 0.17 to 0.37)</a:t>
                      </a:r>
                      <a:endParaRPr lang="en-US" sz="2000" b="0" i="0" u="none" strike="noStrike" kern="1200" baseline="0" dirty="0">
                        <a:solidFill>
                          <a:schemeClr val="dk1"/>
                        </a:solidFill>
                        <a:latin typeface="+mn-lt"/>
                        <a:ea typeface="+mn-ea"/>
                        <a:cs typeface="+mn-cs"/>
                      </a:endParaRPr>
                    </a:p>
                    <a:p>
                      <a:pPr marL="285750" indent="-285750">
                        <a:buFont typeface="Arial" panose="020B0604020202020204" pitchFamily="34" charset="0"/>
                        <a:buChar char="•"/>
                      </a:pPr>
                      <a:r>
                        <a:rPr lang="en-US" sz="2000" b="0" i="0" u="none" strike="noStrike" kern="1200" baseline="0" dirty="0">
                          <a:solidFill>
                            <a:schemeClr val="dk1"/>
                          </a:solidFill>
                          <a:latin typeface="+mn-lt"/>
                          <a:ea typeface="+mn-ea"/>
                          <a:cs typeface="+mn-cs"/>
                        </a:rPr>
                        <a:t>treatment response (OR=1.95, 95% CI 1.52 to 2.50; NNT=8)</a:t>
                      </a:r>
                      <a:endParaRPr lang="en-US" sz="2000" b="1"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472C4">
                        <a:lumMod val="40000"/>
                        <a:lumOff val="60000"/>
                      </a:srgbClr>
                    </a:solidFill>
                  </a:tcPr>
                </a:tc>
                <a:extLst>
                  <a:ext uri="{0D108BD9-81ED-4DB2-BD59-A6C34878D82A}">
                    <a16:rowId xmlns:a16="http://schemas.microsoft.com/office/drawing/2014/main" val="10004"/>
                  </a:ext>
                </a:extLst>
              </a:tr>
            </a:tbl>
          </a:graphicData>
        </a:graphic>
      </p:graphicFrame>
      <p:sp>
        <p:nvSpPr>
          <p:cNvPr id="2" name="TextBox 1">
            <a:extLst>
              <a:ext uri="{FF2B5EF4-FFF2-40B4-BE49-F238E27FC236}">
                <a16:creationId xmlns:a16="http://schemas.microsoft.com/office/drawing/2014/main" id="{C5A06AEA-07ED-48D2-9B57-08A787909B71}"/>
              </a:ext>
            </a:extLst>
          </p:cNvPr>
          <p:cNvSpPr txBox="1"/>
          <p:nvPr/>
        </p:nvSpPr>
        <p:spPr>
          <a:xfrm>
            <a:off x="-1" y="5657671"/>
            <a:ext cx="12192000" cy="1200329"/>
          </a:xfrm>
          <a:prstGeom prst="rect">
            <a:avLst/>
          </a:prstGeom>
          <a:noFill/>
        </p:spPr>
        <p:txBody>
          <a:bodyPr wrap="square" rtlCol="0">
            <a:spAutoFit/>
          </a:bodyPr>
          <a:lstStyle/>
          <a:p>
            <a:r>
              <a:rPr lang="en-US" sz="1200" dirty="0"/>
              <a:t>63. So M, Yamaguchi S, Hashimoto S, et al. Is </a:t>
            </a:r>
            <a:r>
              <a:rPr lang="en-US" sz="1200" dirty="0" err="1"/>
              <a:t>computerised</a:t>
            </a:r>
            <a:r>
              <a:rPr lang="en-US" sz="1200" dirty="0"/>
              <a:t> CBT really helpful for adult depression? A meta-analytic re-evaluation of CCBT for adult depression in terms of clinical implementation </a:t>
            </a:r>
          </a:p>
          <a:p>
            <a:r>
              <a:rPr lang="en-US" sz="1200" dirty="0"/>
              <a:t>       and methodological validity. BMC Psychiatry. 2013;13:113.</a:t>
            </a:r>
          </a:p>
          <a:p>
            <a:r>
              <a:rPr lang="en-US" sz="1200" dirty="0"/>
              <a:t>64. </a:t>
            </a:r>
            <a:r>
              <a:rPr lang="en-US" sz="1200" dirty="0" err="1"/>
              <a:t>Oestergaard</a:t>
            </a:r>
            <a:r>
              <a:rPr lang="en-US" sz="1200" dirty="0"/>
              <a:t> S, </a:t>
            </a:r>
            <a:r>
              <a:rPr lang="en-US" sz="1200" dirty="0" err="1"/>
              <a:t>Moldrup</a:t>
            </a:r>
            <a:r>
              <a:rPr lang="en-US" sz="1200" dirty="0"/>
              <a:t> C. Optimal duration of combined psychotherapy and pharmacotherapy for patients with moderate and severe depression: a </a:t>
            </a:r>
            <a:r>
              <a:rPr lang="en-US" sz="1200" dirty="0" err="1"/>
              <a:t>metaanalysis</a:t>
            </a:r>
            <a:r>
              <a:rPr lang="en-US" sz="1200" dirty="0"/>
              <a:t>. J Affect </a:t>
            </a:r>
            <a:r>
              <a:rPr lang="en-US" sz="1200" dirty="0" err="1"/>
              <a:t>Disord</a:t>
            </a:r>
            <a:r>
              <a:rPr lang="en-US" sz="1200" dirty="0"/>
              <a:t>. 2011;131(1-</a:t>
            </a:r>
          </a:p>
          <a:p>
            <a:r>
              <a:rPr lang="en-US" sz="1200" dirty="0"/>
              <a:t>       3):24-36.</a:t>
            </a:r>
          </a:p>
          <a:p>
            <a:r>
              <a:rPr lang="en-US" sz="1200" dirty="0"/>
              <a:t>214. </a:t>
            </a:r>
            <a:r>
              <a:rPr lang="en-US" sz="1200" dirty="0" err="1"/>
              <a:t>Karyotaki</a:t>
            </a:r>
            <a:r>
              <a:rPr lang="en-US" sz="1200" dirty="0"/>
              <a:t> E, Riper H, </a:t>
            </a:r>
            <a:r>
              <a:rPr lang="en-US" sz="1200" dirty="0" err="1"/>
              <a:t>Twisk</a:t>
            </a:r>
            <a:r>
              <a:rPr lang="en-US" sz="1200" dirty="0"/>
              <a:t> J, et al. Efficacy of Self-guided Internet-Based Cognitive Behavioral Therapy in the Treatment of Depressive Symptoms: A </a:t>
            </a:r>
            <a:r>
              <a:rPr lang="en-US" sz="1200" dirty="0" err="1"/>
              <a:t>Metaanalysis</a:t>
            </a:r>
            <a:r>
              <a:rPr lang="en-US" sz="1200" dirty="0"/>
              <a:t> of Individual Participant </a:t>
            </a:r>
          </a:p>
          <a:p>
            <a:r>
              <a:rPr lang="en-US" sz="1200" dirty="0"/>
              <a:t>         Data. JAMA Psychiatry. 2017:1;74(4):351-359.</a:t>
            </a:r>
          </a:p>
        </p:txBody>
      </p:sp>
    </p:spTree>
    <p:extLst>
      <p:ext uri="{BB962C8B-B14F-4D97-AF65-F5344CB8AC3E}">
        <p14:creationId xmlns:p14="http://schemas.microsoft.com/office/powerpoint/2010/main" val="2400489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Psychotherapy for MDD </a:t>
            </a:r>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511179" y="4776874"/>
            <a:ext cx="11139714" cy="1325563"/>
          </a:xfrm>
        </p:spPr>
        <p:txBody>
          <a:bodyPr>
            <a:normAutofit/>
          </a:bodyPr>
          <a:lstStyle/>
          <a:p>
            <a:pPr marL="0" indent="0">
              <a:buNone/>
            </a:pPr>
            <a:r>
              <a:rPr kumimoji="0" lang="en-AU" altLang="en-US" sz="3200" b="0" i="0" u="none" strike="noStrike" cap="none" normalizeH="0" baseline="0" dirty="0">
                <a:ln>
                  <a:noFill/>
                </a:ln>
                <a:solidFill>
                  <a:srgbClr val="1D2228"/>
                </a:solidFill>
                <a:effectLst/>
                <a:ea typeface="Times New Roman" panose="02020603050405020304" pitchFamily="18" charset="0"/>
                <a:cs typeface="Arial" panose="020B0604020202020204" pitchFamily="34" charset="0"/>
              </a:rPr>
              <a:t>There is a wide range of psychotherapy available with considerable variation in the robustness of the evidence.</a:t>
            </a:r>
            <a:r>
              <a:rPr kumimoji="0" lang="en-AU" altLang="en-US" sz="3200" b="0" i="0" u="none" strike="noStrike" cap="none" normalizeH="0" baseline="30000" dirty="0">
                <a:ln>
                  <a:noFill/>
                </a:ln>
                <a:solidFill>
                  <a:srgbClr val="1D2228"/>
                </a:solidFill>
                <a:effectLst/>
                <a:ea typeface="Times New Roman" panose="02020603050405020304" pitchFamily="18" charset="0"/>
                <a:cs typeface="Arial" panose="020B0604020202020204" pitchFamily="34" charset="0"/>
              </a:rPr>
              <a:t>45, level I</a:t>
            </a:r>
            <a:endParaRPr kumimoji="0" lang="en-US" altLang="en-US" sz="3200" b="0" i="0" u="none" strike="noStrike" cap="none" normalizeH="0" baseline="0" dirty="0">
              <a:ln>
                <a:noFill/>
              </a:ln>
              <a:solidFill>
                <a:schemeClr val="tx1"/>
              </a:solidFill>
              <a:effectLst/>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pSp>
        <p:nvGrpSpPr>
          <p:cNvPr id="9" name="Group 8">
            <a:extLst>
              <a:ext uri="{FF2B5EF4-FFF2-40B4-BE49-F238E27FC236}">
                <a16:creationId xmlns:a16="http://schemas.microsoft.com/office/drawing/2014/main" id="{1FAFFB74-3C15-447E-8C79-1123015A756F}"/>
              </a:ext>
            </a:extLst>
          </p:cNvPr>
          <p:cNvGrpSpPr/>
          <p:nvPr/>
        </p:nvGrpSpPr>
        <p:grpSpPr>
          <a:xfrm>
            <a:off x="548640" y="2499056"/>
            <a:ext cx="5143255" cy="678832"/>
            <a:chOff x="803584" y="1578156"/>
            <a:chExt cx="5314838" cy="704202"/>
          </a:xfrm>
        </p:grpSpPr>
        <p:sp>
          <p:nvSpPr>
            <p:cNvPr id="13" name="Rectangle 12">
              <a:extLst>
                <a:ext uri="{FF2B5EF4-FFF2-40B4-BE49-F238E27FC236}">
                  <a16:creationId xmlns:a16="http://schemas.microsoft.com/office/drawing/2014/main" id="{760D2486-006C-419D-B865-27A2456F6AA1}"/>
                </a:ext>
              </a:extLst>
            </p:cNvPr>
            <p:cNvSpPr/>
            <p:nvPr/>
          </p:nvSpPr>
          <p:spPr>
            <a:xfrm>
              <a:off x="1559097" y="1726165"/>
              <a:ext cx="4559325"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Reduce psychological distress</a:t>
              </a:r>
              <a:endParaRPr kumimoji="0" lang="en-US" sz="2800" b="1" i="0" u="none" strike="noStrike" kern="0" cap="none" spc="0" normalizeH="0" baseline="0" noProof="0" dirty="0">
                <a:ln>
                  <a:noFill/>
                </a:ln>
                <a:solidFill>
                  <a:prstClr val="black"/>
                </a:solidFill>
                <a:effectLst/>
                <a:uLnTx/>
                <a:uFillTx/>
              </a:endParaRPr>
            </a:p>
          </p:txBody>
        </p:sp>
        <p:pic>
          <p:nvPicPr>
            <p:cNvPr id="15" name="Picture 4" descr="Image result for TICK">
              <a:extLst>
                <a:ext uri="{FF2B5EF4-FFF2-40B4-BE49-F238E27FC236}">
                  <a16:creationId xmlns:a16="http://schemas.microsoft.com/office/drawing/2014/main" id="{700F48F9-DDAC-444A-841A-48827114122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3584" y="1578156"/>
              <a:ext cx="704202" cy="70420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a:extLst>
              <a:ext uri="{FF2B5EF4-FFF2-40B4-BE49-F238E27FC236}">
                <a16:creationId xmlns:a16="http://schemas.microsoft.com/office/drawing/2014/main" id="{82509337-479D-4E31-A7B9-78673DE76666}"/>
              </a:ext>
            </a:extLst>
          </p:cNvPr>
          <p:cNvGrpSpPr/>
          <p:nvPr/>
        </p:nvGrpSpPr>
        <p:grpSpPr>
          <a:xfrm>
            <a:off x="6616817" y="2499056"/>
            <a:ext cx="3409895" cy="678832"/>
            <a:chOff x="3642591" y="2703605"/>
            <a:chExt cx="3409895" cy="678832"/>
          </a:xfrm>
        </p:grpSpPr>
        <p:sp>
          <p:nvSpPr>
            <p:cNvPr id="18" name="Rectangle 17">
              <a:extLst>
                <a:ext uri="{FF2B5EF4-FFF2-40B4-BE49-F238E27FC236}">
                  <a16:creationId xmlns:a16="http://schemas.microsoft.com/office/drawing/2014/main" id="{EA118806-4024-45FA-BEB0-D683D57A8885}"/>
                </a:ext>
              </a:extLst>
            </p:cNvPr>
            <p:cNvSpPr/>
            <p:nvPr/>
          </p:nvSpPr>
          <p:spPr>
            <a:xfrm>
              <a:off x="4340215" y="2795174"/>
              <a:ext cx="2712271" cy="50437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Improve recovery</a:t>
              </a:r>
              <a:endParaRPr kumimoji="0" lang="en-US" sz="2800" b="1" i="0" u="none" strike="noStrike" kern="0" cap="none" spc="0" normalizeH="0" baseline="0" noProof="0" dirty="0">
                <a:ln>
                  <a:noFill/>
                </a:ln>
                <a:solidFill>
                  <a:prstClr val="black"/>
                </a:solidFill>
                <a:effectLst/>
                <a:uLnTx/>
                <a:uFillTx/>
              </a:endParaRPr>
            </a:p>
          </p:txBody>
        </p:sp>
        <p:pic>
          <p:nvPicPr>
            <p:cNvPr id="19" name="Picture 4" descr="Image result for TICK">
              <a:extLst>
                <a:ext uri="{FF2B5EF4-FFF2-40B4-BE49-F238E27FC236}">
                  <a16:creationId xmlns:a16="http://schemas.microsoft.com/office/drawing/2014/main" id="{A71B3EE7-36F2-497D-AC91-40E355019DF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42591" y="2703605"/>
              <a:ext cx="681468" cy="678832"/>
            </a:xfrm>
            <a:prstGeom prst="rect">
              <a:avLst/>
            </a:prstGeom>
            <a:noFill/>
            <a:extLst>
              <a:ext uri="{909E8E84-426E-40DD-AFC4-6F175D3DCCD1}">
                <a14:hiddenFill xmlns:a14="http://schemas.microsoft.com/office/drawing/2010/main">
                  <a:solidFill>
                    <a:srgbClr val="FFFFFF"/>
                  </a:solidFill>
                </a14:hiddenFill>
              </a:ext>
            </a:extLst>
          </p:spPr>
        </p:pic>
      </p:grpSp>
      <p:pic>
        <p:nvPicPr>
          <p:cNvPr id="20" name="Picture 2" descr="Image result for THERAPEUTIC RELATIONSHIP ICON">
            <a:extLst>
              <a:ext uri="{FF2B5EF4-FFF2-40B4-BE49-F238E27FC236}">
                <a16:creationId xmlns:a16="http://schemas.microsoft.com/office/drawing/2014/main" id="{68A9A600-FAE1-4613-9411-2FA719F16E7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30708" y="3324618"/>
            <a:ext cx="1420953" cy="1415457"/>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B4567AC3-DFE2-474C-BA2F-7BB922E34620}"/>
              </a:ext>
            </a:extLst>
          </p:cNvPr>
          <p:cNvSpPr/>
          <p:nvPr/>
        </p:nvSpPr>
        <p:spPr>
          <a:xfrm>
            <a:off x="3079984" y="3667176"/>
            <a:ext cx="7073666" cy="830997"/>
          </a:xfrm>
          <a:prstGeom prst="rect">
            <a:avLst/>
          </a:prstGeom>
        </p:spPr>
        <p:txBody>
          <a:bodyPr wrap="square">
            <a:spAutoFit/>
          </a:bodyPr>
          <a:lstStyle/>
          <a:p>
            <a:pPr marL="0" marR="0" lvl="0" indent="0" algn="ctr" defTabSz="914400" eaLnBrk="0" fontAlgn="base" latinLnBrk="0" hangingPunct="0">
              <a:lnSpc>
                <a:spcPct val="100000"/>
              </a:lnSpc>
              <a:spcBef>
                <a:spcPct val="0"/>
              </a:spcBef>
              <a:spcAft>
                <a:spcPct val="0"/>
              </a:spcAft>
              <a:buClrTx/>
              <a:buSzTx/>
              <a:buFontTx/>
              <a:buNone/>
              <a:tabLst>
                <a:tab pos="360363" algn="l"/>
              </a:tabLst>
              <a:defRPr/>
            </a:pPr>
            <a:r>
              <a:rPr lang="en-AU" altLang="en-US" sz="2400" b="1" kern="0" dirty="0">
                <a:solidFill>
                  <a:srgbClr val="1D2228"/>
                </a:solidFill>
                <a:ea typeface="Times New Roman" panose="02020603050405020304" pitchFamily="18" charset="0"/>
                <a:cs typeface="Arial" panose="020B0604020202020204" pitchFamily="34" charset="0"/>
              </a:rPr>
              <a:t>t</a:t>
            </a:r>
            <a:r>
              <a:rPr kumimoji="0" lang="en-AU" altLang="en-US" sz="2400" b="1" i="0" u="none" strike="noStrike" kern="0" cap="none" spc="0" normalizeH="0" baseline="0" noProof="0" dirty="0" err="1">
                <a:ln>
                  <a:noFill/>
                </a:ln>
                <a:solidFill>
                  <a:srgbClr val="1D2228"/>
                </a:solidFill>
                <a:effectLst/>
                <a:uLnTx/>
                <a:uFillTx/>
                <a:ea typeface="Times New Roman" panose="02020603050405020304" pitchFamily="18" charset="0"/>
                <a:cs typeface="Arial" panose="020B0604020202020204" pitchFamily="34" charset="0"/>
              </a:rPr>
              <a:t>hrough</a:t>
            </a:r>
            <a:r>
              <a:rPr kumimoji="0" lang="en-AU" altLang="en-US" sz="24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 the </a:t>
            </a:r>
            <a:r>
              <a:rPr kumimoji="0" lang="en-AU" altLang="en-US" sz="2400" b="1" i="0" u="sng"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therapeutic relationship </a:t>
            </a:r>
            <a:r>
              <a:rPr kumimoji="0" lang="en-AU" altLang="en-US" sz="24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between the therapist &amp; the patient.</a:t>
            </a:r>
          </a:p>
        </p:txBody>
      </p:sp>
      <p:sp>
        <p:nvSpPr>
          <p:cNvPr id="3" name="Rectangle 2">
            <a:extLst>
              <a:ext uri="{FF2B5EF4-FFF2-40B4-BE49-F238E27FC236}">
                <a16:creationId xmlns:a16="http://schemas.microsoft.com/office/drawing/2014/main" id="{13142643-8E60-4E2B-AC4B-D1D7931476B9}"/>
              </a:ext>
            </a:extLst>
          </p:cNvPr>
          <p:cNvSpPr/>
          <p:nvPr/>
        </p:nvSpPr>
        <p:spPr>
          <a:xfrm>
            <a:off x="511179" y="1802207"/>
            <a:ext cx="5353710" cy="523220"/>
          </a:xfrm>
          <a:prstGeom prst="rect">
            <a:avLst/>
          </a:prstGeom>
        </p:spPr>
        <p:txBody>
          <a:bodyPr wrap="none">
            <a:spAutoFit/>
          </a:bodyPr>
          <a:lstStyle/>
          <a:p>
            <a:r>
              <a:rPr lang="en-AU" altLang="en-US" sz="2800" dirty="0">
                <a:solidFill>
                  <a:srgbClr val="1D2228"/>
                </a:solidFill>
                <a:ea typeface="Times New Roman" panose="02020603050405020304" pitchFamily="18" charset="0"/>
                <a:cs typeface="Arial" panose="020B0604020202020204" pitchFamily="34" charset="0"/>
              </a:rPr>
              <a:t>Psychotherapy has been shown to:</a:t>
            </a:r>
            <a:endParaRPr lang="en-MY" sz="2800" dirty="0"/>
          </a:p>
        </p:txBody>
      </p:sp>
      <p:sp>
        <p:nvSpPr>
          <p:cNvPr id="6" name="TextBox 5">
            <a:extLst>
              <a:ext uri="{FF2B5EF4-FFF2-40B4-BE49-F238E27FC236}">
                <a16:creationId xmlns:a16="http://schemas.microsoft.com/office/drawing/2014/main" id="{DAB150D2-6227-406C-B234-68E2E8D18E4C}"/>
              </a:ext>
            </a:extLst>
          </p:cNvPr>
          <p:cNvSpPr txBox="1"/>
          <p:nvPr/>
        </p:nvSpPr>
        <p:spPr>
          <a:xfrm>
            <a:off x="84084" y="6339061"/>
            <a:ext cx="12107916" cy="523220"/>
          </a:xfrm>
          <a:prstGeom prst="rect">
            <a:avLst/>
          </a:prstGeom>
          <a:noFill/>
        </p:spPr>
        <p:txBody>
          <a:bodyPr wrap="square" rtlCol="0">
            <a:spAutoFit/>
          </a:bodyPr>
          <a:lstStyle/>
          <a:p>
            <a:r>
              <a:rPr lang="en-US" sz="1400" dirty="0"/>
              <a:t>45. Barth J, </a:t>
            </a:r>
            <a:r>
              <a:rPr lang="en-US" sz="1400" dirty="0" err="1"/>
              <a:t>Munder</a:t>
            </a:r>
            <a:r>
              <a:rPr lang="en-US" sz="1400" dirty="0"/>
              <a:t> T, </a:t>
            </a:r>
            <a:r>
              <a:rPr lang="en-US" sz="1400" dirty="0" err="1"/>
              <a:t>Gerger</a:t>
            </a:r>
            <a:r>
              <a:rPr lang="en-US" sz="1400" dirty="0"/>
              <a:t> H, et al. Comparative efficacy of seven psychotherapeutic interventions for patients with depression: a network meta-analysis. </a:t>
            </a:r>
            <a:r>
              <a:rPr lang="en-US" sz="1400" dirty="0" err="1"/>
              <a:t>PLoS</a:t>
            </a:r>
            <a:r>
              <a:rPr lang="en-US" sz="1400" dirty="0"/>
              <a:t> </a:t>
            </a:r>
          </a:p>
          <a:p>
            <a:r>
              <a:rPr lang="en-US" sz="1400" dirty="0"/>
              <a:t>       Med. 2013;10(5):e1001454.</a:t>
            </a:r>
          </a:p>
        </p:txBody>
      </p:sp>
    </p:spTree>
    <p:extLst>
      <p:ext uri="{BB962C8B-B14F-4D97-AF65-F5344CB8AC3E}">
        <p14:creationId xmlns:p14="http://schemas.microsoft.com/office/powerpoint/2010/main" val="19051985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23078B03-DCD5-4B0A-A251-847412517095}"/>
              </a:ext>
            </a:extLst>
          </p:cNvPr>
          <p:cNvSpPr txBox="1">
            <a:spLocks/>
          </p:cNvSpPr>
          <p:nvPr/>
        </p:nvSpPr>
        <p:spPr>
          <a:xfrm>
            <a:off x="1092200" y="2766218"/>
            <a:ext cx="10761716" cy="1325563"/>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t>Third-wave Cognitive &amp; </a:t>
            </a:r>
            <a:r>
              <a:rPr lang="en-US" b="1" dirty="0" err="1"/>
              <a:t>Behavioural</a:t>
            </a:r>
            <a:r>
              <a:rPr lang="en-US" b="1" dirty="0"/>
              <a:t> Therapies</a:t>
            </a:r>
            <a:br>
              <a:rPr lang="en-US" b="1" dirty="0"/>
            </a:br>
            <a:r>
              <a:rPr lang="en-US" b="1" dirty="0"/>
              <a:t>Acute Phase - Mild To Moderate</a:t>
            </a:r>
            <a:endParaRPr lang="en-US" b="1" baseline="30000" dirty="0"/>
          </a:p>
        </p:txBody>
      </p:sp>
      <p:pic>
        <p:nvPicPr>
          <p:cNvPr id="5" name="Picture 4">
            <a:extLst>
              <a:ext uri="{FF2B5EF4-FFF2-40B4-BE49-F238E27FC236}">
                <a16:creationId xmlns:a16="http://schemas.microsoft.com/office/drawing/2014/main" id="{E1F832BB-2177-47F0-88EB-D20EF14ECE39}"/>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338084" y="2578232"/>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31532733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b="1" dirty="0"/>
              <a:t>Third-wave Cognitive &amp; </a:t>
            </a:r>
            <a:r>
              <a:rPr lang="en-US" b="1" dirty="0" err="1"/>
              <a:t>Behavioural</a:t>
            </a:r>
            <a:r>
              <a:rPr lang="en-US" b="1" dirty="0"/>
              <a:t> Therapies</a:t>
            </a:r>
            <a:br>
              <a:rPr lang="en-US" b="1" dirty="0"/>
            </a:br>
            <a:r>
              <a:rPr lang="en-US" b="1" dirty="0"/>
              <a:t>Acute Phase - Mild To Moderate</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6" name="Table 5">
            <a:extLst>
              <a:ext uri="{FF2B5EF4-FFF2-40B4-BE49-F238E27FC236}">
                <a16:creationId xmlns:a16="http://schemas.microsoft.com/office/drawing/2014/main" id="{EAC95AAF-526F-4FEE-97BD-F824F019787D}"/>
              </a:ext>
            </a:extLst>
          </p:cNvPr>
          <p:cNvGraphicFramePr>
            <a:graphicFrameLocks noGrp="1"/>
          </p:cNvGraphicFramePr>
          <p:nvPr>
            <p:extLst>
              <p:ext uri="{D42A27DB-BD31-4B8C-83A1-F6EECF244321}">
                <p14:modId xmlns:p14="http://schemas.microsoft.com/office/powerpoint/2010/main" val="3878247676"/>
              </p:ext>
            </p:extLst>
          </p:nvPr>
        </p:nvGraphicFramePr>
        <p:xfrm>
          <a:off x="198355" y="1957388"/>
          <a:ext cx="11795290" cy="3291840"/>
        </p:xfrm>
        <a:graphic>
          <a:graphicData uri="http://schemas.openxmlformats.org/drawingml/2006/table">
            <a:tbl>
              <a:tblPr firstRow="1" bandRow="1"/>
              <a:tblGrid>
                <a:gridCol w="3570456">
                  <a:extLst>
                    <a:ext uri="{9D8B030D-6E8A-4147-A177-3AD203B41FA5}">
                      <a16:colId xmlns:a16="http://schemas.microsoft.com/office/drawing/2014/main" val="20000"/>
                    </a:ext>
                  </a:extLst>
                </a:gridCol>
                <a:gridCol w="370053">
                  <a:extLst>
                    <a:ext uri="{9D8B030D-6E8A-4147-A177-3AD203B41FA5}">
                      <a16:colId xmlns:a16="http://schemas.microsoft.com/office/drawing/2014/main" val="2079086972"/>
                    </a:ext>
                  </a:extLst>
                </a:gridCol>
                <a:gridCol w="2002055">
                  <a:extLst>
                    <a:ext uri="{9D8B030D-6E8A-4147-A177-3AD203B41FA5}">
                      <a16:colId xmlns:a16="http://schemas.microsoft.com/office/drawing/2014/main" val="20001"/>
                    </a:ext>
                  </a:extLst>
                </a:gridCol>
                <a:gridCol w="5852726">
                  <a:extLst>
                    <a:ext uri="{9D8B030D-6E8A-4147-A177-3AD203B41FA5}">
                      <a16:colId xmlns:a16="http://schemas.microsoft.com/office/drawing/2014/main" val="1710840934"/>
                    </a:ext>
                  </a:extLst>
                </a:gridCol>
              </a:tblGrid>
              <a:tr h="382489">
                <a:tc gridSpan="2">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Meta-analyses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hMerge="1">
                  <a:txBody>
                    <a:bodyPr/>
                    <a:lstStyle/>
                    <a:p>
                      <a:endParaRPr lang="en-US" sz="24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Results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p>
                      <a:r>
                        <a:rPr lang="en-US" sz="2400" baseline="0" dirty="0"/>
                        <a:t> </a:t>
                      </a:r>
                      <a:r>
                        <a:rPr lang="en-US" sz="2400" baseline="0" dirty="0">
                          <a:solidFill>
                            <a:schemeClr val="bg1"/>
                          </a:solidFill>
                        </a:rPr>
                        <a:t>Outcomes</a:t>
                      </a:r>
                      <a:endParaRPr lang="en-US" sz="2400" dirty="0">
                        <a:solidFill>
                          <a:schemeClr val="bg1"/>
                        </a:solidFill>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382489">
                <a:tc gridSpan="4">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i="0" baseline="0" dirty="0"/>
                        <a:t>Third-wave Cognitive and </a:t>
                      </a:r>
                      <a:r>
                        <a:rPr lang="en-US" sz="2400" b="1" i="0" baseline="0" dirty="0" err="1"/>
                        <a:t>Behavioural</a:t>
                      </a:r>
                      <a:r>
                        <a:rPr lang="en-US" sz="2400" b="1" i="0" baseline="0" dirty="0"/>
                        <a:t> Therapies</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b="0" i="1" baseline="0" dirty="0"/>
                        <a:t>(</a:t>
                      </a:r>
                      <a:r>
                        <a:rPr lang="en-US" sz="2400" b="0" i="1" baseline="0" dirty="0" err="1"/>
                        <a:t>i.e</a:t>
                      </a:r>
                      <a:r>
                        <a:rPr lang="en-US" sz="2400" b="0" i="1" baseline="0" dirty="0"/>
                        <a:t> extended </a:t>
                      </a:r>
                      <a:r>
                        <a:rPr lang="en-US" sz="2400" b="0" i="1" baseline="0" dirty="0" err="1"/>
                        <a:t>behavioural</a:t>
                      </a:r>
                      <a:r>
                        <a:rPr lang="en-US" sz="2400" b="0" i="1" baseline="0" dirty="0"/>
                        <a:t> activation, acceptance &amp; commitment therapy (ACT) &amp; </a:t>
                      </a:r>
                      <a:r>
                        <a:rPr lang="en-US" sz="2400" b="0" i="1" baseline="0" dirty="0" err="1"/>
                        <a:t>competetive</a:t>
                      </a:r>
                      <a:r>
                        <a:rPr lang="en-US" sz="2400" b="0" i="1" baseline="0" dirty="0"/>
                        <a:t> memory training)</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hMerge="1">
                  <a:txBody>
                    <a:bodyPr/>
                    <a:lstStyle/>
                    <a:p>
                      <a:endParaRPr lang="en-MY"/>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7671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b="1" baseline="0" dirty="0"/>
                        <a:t>vs. control </a:t>
                      </a:r>
                      <a:r>
                        <a:rPr lang="en-US" sz="2400" baseline="30000" dirty="0"/>
                        <a:t>57, level I</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err="1"/>
                        <a:t>Favour</a:t>
                      </a:r>
                      <a:r>
                        <a:rPr lang="en-US" sz="2400" baseline="0" dirty="0"/>
                        <a:t> 3</a:t>
                      </a:r>
                      <a:r>
                        <a:rPr lang="en-US" sz="2400" baseline="30000" dirty="0"/>
                        <a:t>rd</a:t>
                      </a:r>
                      <a:r>
                        <a:rPr lang="en-US" sz="2400" baseline="0" dirty="0"/>
                        <a:t> wave therapies</a:t>
                      </a:r>
                      <a:endParaRPr lang="en-US" sz="2400" baseline="30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hMerge="1">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err="1"/>
                        <a:t>Favour</a:t>
                      </a:r>
                      <a:r>
                        <a:rPr lang="en-US" sz="2400" baseline="0" dirty="0"/>
                        <a:t> 3</a:t>
                      </a:r>
                      <a:r>
                        <a:rPr lang="en-US" sz="2400" baseline="30000" dirty="0"/>
                        <a:t>rd</a:t>
                      </a:r>
                      <a:r>
                        <a:rPr lang="en-US" sz="2400" baseline="0" dirty="0"/>
                        <a:t> wave therapies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a:txBody>
                    <a:bodyPr/>
                    <a:lstStyle/>
                    <a:p>
                      <a:r>
                        <a:rPr lang="en-US" sz="2400" b="0" i="0" u="none" strike="noStrike" kern="1200" baseline="0" dirty="0">
                          <a:solidFill>
                            <a:schemeClr val="dk1"/>
                          </a:solidFill>
                          <a:latin typeface="+mn-lt"/>
                          <a:ea typeface="+mn-ea"/>
                          <a:cs typeface="+mn-cs"/>
                        </a:rPr>
                        <a:t>Response rate (RR=0.51, 95% CI 0.27 to 0.95)</a:t>
                      </a:r>
                      <a:endParaRPr lang="en-US" sz="2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D7D31">
                        <a:lumMod val="60000"/>
                        <a:lumOff val="40000"/>
                      </a:srgbClr>
                    </a:solidFill>
                  </a:tcPr>
                </a:tc>
                <a:extLst>
                  <a:ext uri="{0D108BD9-81ED-4DB2-BD59-A6C34878D82A}">
                    <a16:rowId xmlns:a16="http://schemas.microsoft.com/office/drawing/2014/main" val="10002"/>
                  </a:ext>
                </a:extLst>
              </a:tr>
              <a:tr h="67671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lvl="1"/>
                      <a:r>
                        <a:rPr lang="en-US" sz="2400" b="1" dirty="0"/>
                        <a:t>vs. other psychological therapies </a:t>
                      </a:r>
                      <a:r>
                        <a:rPr lang="en-US" sz="2400" baseline="30000" dirty="0"/>
                        <a:t>58, level I</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gridSpan="2">
                  <a:txBody>
                    <a:bodyPr/>
                    <a:lstStyle/>
                    <a:p>
                      <a:pPr lvl="0"/>
                      <a:r>
                        <a:rPr lang="en-US" sz="2400" dirty="0"/>
                        <a:t>NS</a:t>
                      </a:r>
                      <a:r>
                        <a:rPr lang="en-US" sz="2400" baseline="0" dirty="0"/>
                        <a:t> difference</a:t>
                      </a:r>
                      <a:endParaRPr lang="en-US" sz="2400" baseline="30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hMerge="1">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NS</a:t>
                      </a:r>
                      <a:r>
                        <a:rPr lang="en-US" sz="2400" baseline="0" dirty="0"/>
                        <a:t> difference</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Response rate &amp; drop out rates</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D7D31">
                        <a:lumMod val="60000"/>
                        <a:lumOff val="40000"/>
                      </a:srgbClr>
                    </a:solidFill>
                  </a:tcPr>
                </a:tc>
                <a:extLst>
                  <a:ext uri="{0D108BD9-81ED-4DB2-BD59-A6C34878D82A}">
                    <a16:rowId xmlns:a16="http://schemas.microsoft.com/office/drawing/2014/main" val="10003"/>
                  </a:ext>
                </a:extLst>
              </a:tr>
            </a:tbl>
          </a:graphicData>
        </a:graphic>
      </p:graphicFrame>
      <p:sp>
        <p:nvSpPr>
          <p:cNvPr id="2" name="TextBox 1">
            <a:extLst>
              <a:ext uri="{FF2B5EF4-FFF2-40B4-BE49-F238E27FC236}">
                <a16:creationId xmlns:a16="http://schemas.microsoft.com/office/drawing/2014/main" id="{8B8605E8-DB15-4064-8396-946D559872AC}"/>
              </a:ext>
            </a:extLst>
          </p:cNvPr>
          <p:cNvSpPr txBox="1"/>
          <p:nvPr/>
        </p:nvSpPr>
        <p:spPr>
          <a:xfrm>
            <a:off x="141219" y="5903893"/>
            <a:ext cx="11909561" cy="954107"/>
          </a:xfrm>
          <a:prstGeom prst="rect">
            <a:avLst/>
          </a:prstGeom>
          <a:noFill/>
        </p:spPr>
        <p:txBody>
          <a:bodyPr wrap="square" rtlCol="0">
            <a:spAutoFit/>
          </a:bodyPr>
          <a:lstStyle/>
          <a:p>
            <a:r>
              <a:rPr lang="en-US" sz="1400" dirty="0"/>
              <a:t>57. Churchill R, Moore TH, Furukawa TA, et al. 'Third wave' cognitive and </a:t>
            </a:r>
            <a:r>
              <a:rPr lang="en-US" sz="1400" dirty="0" err="1"/>
              <a:t>behavioural</a:t>
            </a:r>
            <a:r>
              <a:rPr lang="en-US" sz="1400" dirty="0"/>
              <a:t> therapies versus treatment as usual for depression. Cochrane Database Syst</a:t>
            </a:r>
          </a:p>
          <a:p>
            <a:r>
              <a:rPr lang="en-US" sz="1400" dirty="0"/>
              <a:t>       Rev. 2013(10):CD008705.</a:t>
            </a:r>
          </a:p>
          <a:p>
            <a:r>
              <a:rPr lang="en-US" sz="1400" dirty="0"/>
              <a:t>58. </a:t>
            </a:r>
            <a:r>
              <a:rPr lang="en-US" sz="1400" dirty="0" err="1"/>
              <a:t>Hunot</a:t>
            </a:r>
            <a:r>
              <a:rPr lang="en-US" sz="1400" dirty="0"/>
              <a:t> V, Moore TH, Caldwell DM, et al. 'Third wave' cognitive and </a:t>
            </a:r>
            <a:r>
              <a:rPr lang="en-US" sz="1400" dirty="0" err="1"/>
              <a:t>behavioural</a:t>
            </a:r>
            <a:r>
              <a:rPr lang="en-US" sz="1400" dirty="0"/>
              <a:t> therapies versus other psychological therapies for depression. Cochrane</a:t>
            </a:r>
          </a:p>
          <a:p>
            <a:r>
              <a:rPr lang="en-US" sz="1400" dirty="0"/>
              <a:t>       Database Syst Rev. 2013(10):Cd008704.</a:t>
            </a:r>
          </a:p>
        </p:txBody>
      </p:sp>
    </p:spTree>
    <p:extLst>
      <p:ext uri="{BB962C8B-B14F-4D97-AF65-F5344CB8AC3E}">
        <p14:creationId xmlns:p14="http://schemas.microsoft.com/office/powerpoint/2010/main" val="17376974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B7EF009F-B252-42D8-8260-9F5F387E3362}"/>
              </a:ext>
            </a:extLst>
          </p:cNvPr>
          <p:cNvSpPr txBox="1">
            <a:spLocks/>
          </p:cNvSpPr>
          <p:nvPr/>
        </p:nvSpPr>
        <p:spPr>
          <a:xfrm>
            <a:off x="939800" y="2905125"/>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t>Psychodynamic Psychotherapy </a:t>
            </a:r>
            <a:br>
              <a:rPr lang="en-US" b="1" dirty="0"/>
            </a:br>
            <a:r>
              <a:rPr lang="en-US" b="1" dirty="0"/>
              <a:t>Acute Phase -  Mild To Moderate</a:t>
            </a:r>
            <a:endParaRPr lang="en-US" b="1" baseline="30000" dirty="0"/>
          </a:p>
        </p:txBody>
      </p:sp>
      <p:pic>
        <p:nvPicPr>
          <p:cNvPr id="5" name="Picture 4">
            <a:extLst>
              <a:ext uri="{FF2B5EF4-FFF2-40B4-BE49-F238E27FC236}">
                <a16:creationId xmlns:a16="http://schemas.microsoft.com/office/drawing/2014/main" id="{5F6E9695-91F6-42BD-A65F-375552338EE7}"/>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185684" y="2717139"/>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12710077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b="1" dirty="0"/>
              <a:t>Psychodynamic Psychotherapy </a:t>
            </a:r>
            <a:br>
              <a:rPr lang="en-US" b="1" dirty="0"/>
            </a:br>
            <a:r>
              <a:rPr lang="en-US" b="1" dirty="0"/>
              <a:t>Acute Phase -  Mild To Moderate</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6" name="Table 5">
            <a:extLst>
              <a:ext uri="{FF2B5EF4-FFF2-40B4-BE49-F238E27FC236}">
                <a16:creationId xmlns:a16="http://schemas.microsoft.com/office/drawing/2014/main" id="{14819AE4-CCFB-4CA9-8D76-8C55038A3BA6}"/>
              </a:ext>
            </a:extLst>
          </p:cNvPr>
          <p:cNvGraphicFramePr>
            <a:graphicFrameLocks noGrp="1"/>
          </p:cNvGraphicFramePr>
          <p:nvPr>
            <p:extLst>
              <p:ext uri="{D42A27DB-BD31-4B8C-83A1-F6EECF244321}">
                <p14:modId xmlns:p14="http://schemas.microsoft.com/office/powerpoint/2010/main" val="4144286247"/>
              </p:ext>
            </p:extLst>
          </p:nvPr>
        </p:nvGraphicFramePr>
        <p:xfrm>
          <a:off x="198354" y="1878674"/>
          <a:ext cx="11795292" cy="4093798"/>
        </p:xfrm>
        <a:graphic>
          <a:graphicData uri="http://schemas.openxmlformats.org/drawingml/2006/table">
            <a:tbl>
              <a:tblPr firstRow="1" bandRow="1"/>
              <a:tblGrid>
                <a:gridCol w="3835233">
                  <a:extLst>
                    <a:ext uri="{9D8B030D-6E8A-4147-A177-3AD203B41FA5}">
                      <a16:colId xmlns:a16="http://schemas.microsoft.com/office/drawing/2014/main" val="20000"/>
                    </a:ext>
                  </a:extLst>
                </a:gridCol>
                <a:gridCol w="2120325">
                  <a:extLst>
                    <a:ext uri="{9D8B030D-6E8A-4147-A177-3AD203B41FA5}">
                      <a16:colId xmlns:a16="http://schemas.microsoft.com/office/drawing/2014/main" val="20001"/>
                    </a:ext>
                  </a:extLst>
                </a:gridCol>
                <a:gridCol w="5839734">
                  <a:extLst>
                    <a:ext uri="{9D8B030D-6E8A-4147-A177-3AD203B41FA5}">
                      <a16:colId xmlns:a16="http://schemas.microsoft.com/office/drawing/2014/main" val="49028166"/>
                    </a:ext>
                  </a:extLst>
                </a:gridCol>
              </a:tblGrid>
              <a:tr h="424854">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Meta-analyses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Results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p>
                      <a:r>
                        <a:rPr lang="en-US" sz="1800" baseline="0" dirty="0"/>
                        <a:t> </a:t>
                      </a:r>
                      <a:r>
                        <a:rPr lang="en-US" sz="2400" b="1" baseline="0" dirty="0">
                          <a:solidFill>
                            <a:schemeClr val="bg1"/>
                          </a:solidFill>
                        </a:rPr>
                        <a:t>Outcomes</a:t>
                      </a:r>
                      <a:endParaRPr lang="en-US" sz="2400" b="1" dirty="0">
                        <a:solidFill>
                          <a:schemeClr val="bg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295530">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baseline="0" dirty="0"/>
                        <a:t>Short-term Psychodynamic Psychotherapy (STPP)</a:t>
                      </a:r>
                      <a:endParaRPr lang="en-US" sz="2400" baseline="30000" dirty="0"/>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hMerge="1">
                  <a:txBody>
                    <a:bodyPr/>
                    <a:lstStyle/>
                    <a:p>
                      <a:endParaRPr lang="en-US" sz="2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hMerge="1">
                  <a:txBody>
                    <a:bodyPr/>
                    <a:lstStyle/>
                    <a:p>
                      <a:endParaRPr lang="en-US"/>
                    </a:p>
                  </a:txBody>
                  <a:tcPr/>
                </a:tc>
                <a:extLst>
                  <a:ext uri="{0D108BD9-81ED-4DB2-BD59-A6C34878D82A}">
                    <a16:rowId xmlns:a16="http://schemas.microsoft.com/office/drawing/2014/main" val="2294698060"/>
                  </a:ext>
                </a:extLst>
              </a:tr>
              <a:tr h="764736">
                <a:tc row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b="1" baseline="0" dirty="0"/>
                        <a:t>vs. TAU/waiting list </a:t>
                      </a:r>
                      <a:r>
                        <a:rPr lang="en-US" sz="2400" baseline="30000" dirty="0"/>
                        <a:t>59, level I</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400" dirty="0" err="1"/>
                        <a:t>Favour</a:t>
                      </a:r>
                      <a:r>
                        <a:rPr lang="en-US" sz="2400" dirty="0"/>
                        <a:t> STPP</a:t>
                      </a:r>
                      <a:r>
                        <a:rPr lang="en-US" sz="2400" baseline="0" dirty="0"/>
                        <a:t> </a:t>
                      </a:r>
                      <a:endParaRPr 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r>
                        <a:rPr lang="en-MY" sz="2400" b="0" i="0" u="none" strike="noStrike" kern="1200" baseline="0">
                          <a:solidFill>
                            <a:schemeClr val="dk1"/>
                          </a:solidFill>
                          <a:latin typeface="+mn-lt"/>
                          <a:ea typeface="+mn-ea"/>
                          <a:cs typeface="+mn-cs"/>
                        </a:rPr>
                        <a:t>reduce depressive symptoms at short term follow up (SMD= -0.47, 95% CI -0.67 TO -0.28)</a:t>
                      </a:r>
                      <a:endParaRPr 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10001"/>
                  </a:ext>
                </a:extLst>
              </a:tr>
              <a:tr h="5330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800" baseline="30000" dirty="0"/>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p>
                      <a:r>
                        <a:rPr lang="en-US" sz="2400" dirty="0"/>
                        <a:t>NS difference</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tc>
                  <a:txBody>
                    <a:bodyPr/>
                    <a:lstStyle/>
                    <a:p>
                      <a:r>
                        <a:rPr lang="en-MY" sz="2400" b="0" i="0" u="none" strike="noStrike" kern="1200" baseline="0" dirty="0">
                          <a:solidFill>
                            <a:schemeClr val="dk1"/>
                          </a:solidFill>
                          <a:latin typeface="+mn-lt"/>
                          <a:ea typeface="+mn-ea"/>
                          <a:cs typeface="+mn-cs"/>
                        </a:rPr>
                        <a:t>reduce depressive symptoms </a:t>
                      </a:r>
                      <a:r>
                        <a:rPr lang="en-US" sz="2400" dirty="0"/>
                        <a:t>medium- &amp; long-term follow up </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val="2401638070"/>
                  </a:ext>
                </a:extLst>
              </a:tr>
              <a:tr h="764736">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b="1" baseline="0" dirty="0"/>
                        <a:t>vs. control </a:t>
                      </a:r>
                      <a:r>
                        <a:rPr lang="en-US" sz="2400" b="0" baseline="30000" dirty="0"/>
                        <a:t>60, level I</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2400" baseline="30000" dirty="0"/>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r>
                        <a:rPr lang="en-US" sz="2400" dirty="0" err="1"/>
                        <a:t>Favour</a:t>
                      </a:r>
                      <a:r>
                        <a:rPr lang="en-US" sz="2400" dirty="0"/>
                        <a:t> STPP</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r>
                        <a:rPr lang="en-MY" sz="2400" b="0" i="0" u="none" strike="noStrike" kern="1200" baseline="0" dirty="0">
                          <a:solidFill>
                            <a:schemeClr val="dk1"/>
                          </a:solidFill>
                          <a:latin typeface="+mn-lt"/>
                          <a:ea typeface="+mn-ea"/>
                          <a:cs typeface="+mn-cs"/>
                        </a:rPr>
                        <a:t>reduce depressive symptoms </a:t>
                      </a:r>
                      <a:r>
                        <a:rPr lang="en-US" sz="2400" dirty="0"/>
                        <a:t>post-treatment (d=0.61, 95% CI 0.33 to 0.88, NNT=2)</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94308988"/>
                  </a:ext>
                </a:extLst>
              </a:tr>
              <a:tr h="710518">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b="1" baseline="0" dirty="0"/>
                        <a:t>vs. CBT </a:t>
                      </a:r>
                      <a:r>
                        <a:rPr lang="en-US" sz="2400" b="0" baseline="30000" dirty="0"/>
                        <a:t>215</a:t>
                      </a:r>
                      <a:r>
                        <a:rPr lang="en-US" sz="2400" baseline="30000" dirty="0"/>
                        <a:t>, level I</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p>
                      <a:r>
                        <a:rPr lang="en-US" sz="2400" dirty="0"/>
                        <a:t>NS difference</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p>
                      <a:r>
                        <a:rPr lang="en-US" sz="2400" dirty="0"/>
                        <a:t>remission rate</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71487214"/>
                  </a:ext>
                </a:extLst>
              </a:tr>
            </a:tbl>
          </a:graphicData>
        </a:graphic>
      </p:graphicFrame>
      <p:sp>
        <p:nvSpPr>
          <p:cNvPr id="2" name="TextBox 1">
            <a:extLst>
              <a:ext uri="{FF2B5EF4-FFF2-40B4-BE49-F238E27FC236}">
                <a16:creationId xmlns:a16="http://schemas.microsoft.com/office/drawing/2014/main" id="{08268995-3D83-41F3-9A84-909CB6400CA6}"/>
              </a:ext>
            </a:extLst>
          </p:cNvPr>
          <p:cNvSpPr txBox="1"/>
          <p:nvPr/>
        </p:nvSpPr>
        <p:spPr>
          <a:xfrm>
            <a:off x="0" y="6049863"/>
            <a:ext cx="12192000" cy="830997"/>
          </a:xfrm>
          <a:prstGeom prst="rect">
            <a:avLst/>
          </a:prstGeom>
          <a:noFill/>
        </p:spPr>
        <p:txBody>
          <a:bodyPr wrap="square" rtlCol="0">
            <a:spAutoFit/>
          </a:bodyPr>
          <a:lstStyle/>
          <a:p>
            <a:r>
              <a:rPr lang="en-US" sz="1200" dirty="0"/>
              <a:t>59. </a:t>
            </a:r>
            <a:r>
              <a:rPr lang="en-US" sz="1200" dirty="0" err="1"/>
              <a:t>Abbass</a:t>
            </a:r>
            <a:r>
              <a:rPr lang="en-US" sz="1200" dirty="0"/>
              <a:t> AA, </a:t>
            </a:r>
            <a:r>
              <a:rPr lang="en-US" sz="1200" dirty="0" err="1"/>
              <a:t>Kisely</a:t>
            </a:r>
            <a:r>
              <a:rPr lang="en-US" sz="1200" dirty="0"/>
              <a:t> SR, Town JM, et al. Short-term psychodynamic psychotherapies for common mental disorders. Cochrane Database Syst Rev. 2014(7):CD004687.</a:t>
            </a:r>
          </a:p>
          <a:p>
            <a:r>
              <a:rPr lang="en-US" sz="1200" dirty="0"/>
              <a:t>60. Driessen E, </a:t>
            </a:r>
            <a:r>
              <a:rPr lang="en-US" sz="1200" dirty="0" err="1"/>
              <a:t>Hegelmaier</a:t>
            </a:r>
            <a:r>
              <a:rPr lang="en-US" sz="1200" dirty="0"/>
              <a:t> LM, </a:t>
            </a:r>
            <a:r>
              <a:rPr lang="en-US" sz="1200" dirty="0" err="1"/>
              <a:t>Abbass</a:t>
            </a:r>
            <a:r>
              <a:rPr lang="en-US" sz="1200" dirty="0"/>
              <a:t> AA, et al. The efficacy of short-term psychodynamic psychotherapy for depression: A meta-analysis update. Clin Psychol Rev. 2015;42:1-15.</a:t>
            </a:r>
          </a:p>
          <a:p>
            <a:r>
              <a:rPr lang="en-US" sz="1200" dirty="0"/>
              <a:t>215. Driessen E, Van HL, Don FJ, et al. The efficacy of cognitive-behavioral therapy and psychodynamic therapy in the outpatient treatment of major depression: a randomized clinical trial. Am J </a:t>
            </a:r>
          </a:p>
          <a:p>
            <a:r>
              <a:rPr lang="en-US" sz="1200" dirty="0"/>
              <a:t>         Psychiatry. 2013 Sep;170(9):1041-1050.</a:t>
            </a:r>
          </a:p>
        </p:txBody>
      </p:sp>
    </p:spTree>
    <p:extLst>
      <p:ext uri="{BB962C8B-B14F-4D97-AF65-F5344CB8AC3E}">
        <p14:creationId xmlns:p14="http://schemas.microsoft.com/office/powerpoint/2010/main" val="40910210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DA569EEB-9D4A-4B99-86FB-4D7A8491D2E7}"/>
              </a:ext>
            </a:extLst>
          </p:cNvPr>
          <p:cNvSpPr txBox="1">
            <a:spLocks/>
          </p:cNvSpPr>
          <p:nvPr/>
        </p:nvSpPr>
        <p:spPr>
          <a:xfrm>
            <a:off x="1031240" y="2549525"/>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t>Marital Therapy </a:t>
            </a:r>
            <a:br>
              <a:rPr lang="en-US" b="1" dirty="0"/>
            </a:br>
            <a:r>
              <a:rPr lang="en-US" b="1" dirty="0"/>
              <a:t>Acute Phase -  Mild to Moderate</a:t>
            </a:r>
            <a:endParaRPr lang="en-US" b="1" baseline="30000" dirty="0"/>
          </a:p>
        </p:txBody>
      </p:sp>
      <p:pic>
        <p:nvPicPr>
          <p:cNvPr id="5" name="Picture 4">
            <a:extLst>
              <a:ext uri="{FF2B5EF4-FFF2-40B4-BE49-F238E27FC236}">
                <a16:creationId xmlns:a16="http://schemas.microsoft.com/office/drawing/2014/main" id="{ED308A66-8BE2-49AD-BB20-4CB020B3EBAA}"/>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277124" y="2361539"/>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34646212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b="1" dirty="0"/>
              <a:t>Marital Therapy </a:t>
            </a:r>
            <a:br>
              <a:rPr lang="en-US" b="1" dirty="0"/>
            </a:br>
            <a:r>
              <a:rPr lang="en-US" b="1" dirty="0"/>
              <a:t>Acute Phase -  Mild to Moderate</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6" name="Table 5">
            <a:extLst>
              <a:ext uri="{FF2B5EF4-FFF2-40B4-BE49-F238E27FC236}">
                <a16:creationId xmlns:a16="http://schemas.microsoft.com/office/drawing/2014/main" id="{EAC95AAF-526F-4FEE-97BD-F824F019787D}"/>
              </a:ext>
            </a:extLst>
          </p:cNvPr>
          <p:cNvGraphicFramePr>
            <a:graphicFrameLocks noGrp="1"/>
          </p:cNvGraphicFramePr>
          <p:nvPr>
            <p:extLst>
              <p:ext uri="{D42A27DB-BD31-4B8C-83A1-F6EECF244321}">
                <p14:modId xmlns:p14="http://schemas.microsoft.com/office/powerpoint/2010/main" val="3185215325"/>
              </p:ext>
            </p:extLst>
          </p:nvPr>
        </p:nvGraphicFramePr>
        <p:xfrm>
          <a:off x="198355" y="1957388"/>
          <a:ext cx="11795290" cy="2926080"/>
        </p:xfrm>
        <a:graphic>
          <a:graphicData uri="http://schemas.openxmlformats.org/drawingml/2006/table">
            <a:tbl>
              <a:tblPr firstRow="1" bandRow="1"/>
              <a:tblGrid>
                <a:gridCol w="3940509">
                  <a:extLst>
                    <a:ext uri="{9D8B030D-6E8A-4147-A177-3AD203B41FA5}">
                      <a16:colId xmlns:a16="http://schemas.microsoft.com/office/drawing/2014/main" val="20000"/>
                    </a:ext>
                  </a:extLst>
                </a:gridCol>
                <a:gridCol w="2002055">
                  <a:extLst>
                    <a:ext uri="{9D8B030D-6E8A-4147-A177-3AD203B41FA5}">
                      <a16:colId xmlns:a16="http://schemas.microsoft.com/office/drawing/2014/main" val="20001"/>
                    </a:ext>
                  </a:extLst>
                </a:gridCol>
                <a:gridCol w="5852726">
                  <a:extLst>
                    <a:ext uri="{9D8B030D-6E8A-4147-A177-3AD203B41FA5}">
                      <a16:colId xmlns:a16="http://schemas.microsoft.com/office/drawing/2014/main" val="1710840934"/>
                    </a:ext>
                  </a:extLst>
                </a:gridCol>
              </a:tblGrid>
              <a:tr h="382489">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Meta-analyses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Results</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p>
                      <a:r>
                        <a:rPr lang="en-US" sz="2400" baseline="0" dirty="0"/>
                        <a:t> </a:t>
                      </a:r>
                      <a:r>
                        <a:rPr lang="en-US" sz="2400" b="1" baseline="0" dirty="0">
                          <a:solidFill>
                            <a:schemeClr val="bg1"/>
                          </a:solidFill>
                        </a:rPr>
                        <a:t>Outcomes</a:t>
                      </a:r>
                      <a:endParaRPr lang="en-US" sz="2400" b="1" dirty="0">
                        <a:solidFill>
                          <a:schemeClr val="bg1"/>
                        </a:solidFill>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382489">
                <a:tc gridSpan="3">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i="0" baseline="0" dirty="0"/>
                        <a:t>Marital Therapy </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hMerge="1">
                  <a:txBody>
                    <a:bodyPr/>
                    <a:lstStyle/>
                    <a:p>
                      <a:endParaRPr lang="en-US"/>
                    </a:p>
                  </a:txBody>
                  <a:tcPr>
                    <a:lnL w="12700" cap="flat" cmpd="sng" algn="ctr">
                      <a:solidFill>
                        <a:sysClr val="window" lastClr="FFFFFF"/>
                      </a:solidFill>
                      <a:prstDash val="solid"/>
                      <a:round/>
                      <a:headEnd type="none" w="med" len="med"/>
                      <a:tailEnd type="none" w="med" len="med"/>
                    </a:lnL>
                    <a:lnT w="38100" cap="flat" cmpd="sng" algn="ctr">
                      <a:solidFill>
                        <a:sysClr val="window" lastClr="FFFFFF"/>
                      </a:solidFill>
                      <a:prstDash val="solid"/>
                      <a:round/>
                      <a:headEnd type="none" w="med" len="med"/>
                      <a:tailEnd type="none" w="med" len="med"/>
                    </a:lnT>
                  </a:tcPr>
                </a:tc>
                <a:tc hMerge="1">
                  <a:txBody>
                    <a:bodyPr/>
                    <a:lstStyle/>
                    <a:p>
                      <a:endParaRPr lang="en-US"/>
                    </a:p>
                  </a:txBody>
                  <a:tcPr>
                    <a:lnT w="38100" cap="flat" cmpd="sng" algn="ctr">
                      <a:solidFill>
                        <a:sysClr val="window" lastClr="FFFFFF"/>
                      </a:solidFill>
                      <a:prstDash val="solid"/>
                      <a:round/>
                      <a:headEnd type="none" w="med" len="med"/>
                      <a:tailEnd type="none" w="med" len="med"/>
                    </a:lnT>
                  </a:tcPr>
                </a:tc>
                <a:extLst>
                  <a:ext uri="{0D108BD9-81ED-4DB2-BD59-A6C34878D82A}">
                    <a16:rowId xmlns:a16="http://schemas.microsoft.com/office/drawing/2014/main" val="10001"/>
                  </a:ext>
                </a:extLst>
              </a:tr>
              <a:tr h="676712">
                <a:tc rowSpan="2">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b="1" baseline="0" dirty="0"/>
                        <a:t>vs. individual psychotherapy </a:t>
                      </a:r>
                      <a:r>
                        <a:rPr lang="en-US" sz="2400" b="0" baseline="30000" dirty="0"/>
                        <a:t>61</a:t>
                      </a:r>
                      <a:r>
                        <a:rPr lang="en-US" sz="2400" baseline="30000" dirty="0"/>
                        <a:t>, level I</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D7D31">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err="1"/>
                        <a:t>Favour</a:t>
                      </a:r>
                      <a:r>
                        <a:rPr lang="en-US" sz="2400" baseline="0" dirty="0"/>
                        <a:t> marital therapy</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D7D31">
                        <a:lumMod val="60000"/>
                        <a:lumOff val="40000"/>
                      </a:srgbClr>
                    </a:solidFill>
                  </a:tcPr>
                </a:tc>
                <a:tc>
                  <a:txBody>
                    <a:bodyPr/>
                    <a:lstStyle/>
                    <a:p>
                      <a:r>
                        <a:rPr lang="en-US" sz="2400" b="0" i="0" u="none" strike="noStrike" kern="1200" baseline="0" dirty="0">
                          <a:solidFill>
                            <a:schemeClr val="dk1"/>
                          </a:solidFill>
                          <a:latin typeface="+mn-lt"/>
                          <a:ea typeface="+mn-ea"/>
                          <a:cs typeface="+mn-cs"/>
                        </a:rPr>
                        <a:t>reducing marital distress (SMD= -0.94, 95% CI -1.38 to -0.50) in outpatients &amp; community patients with MDD</a:t>
                      </a:r>
                      <a:endParaRPr lang="en-US" sz="2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D7D31">
                        <a:lumMod val="60000"/>
                        <a:lumOff val="40000"/>
                      </a:srgbClr>
                    </a:solidFill>
                  </a:tcPr>
                </a:tc>
                <a:extLst>
                  <a:ext uri="{0D108BD9-81ED-4DB2-BD59-A6C34878D82A}">
                    <a16:rowId xmlns:a16="http://schemas.microsoft.com/office/drawing/2014/main" val="10002"/>
                  </a:ext>
                </a:extLst>
              </a:tr>
              <a:tr h="676712">
                <a:tc vMerge="1">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lvl="1"/>
                      <a:endParaRPr lang="en-US" sz="2400" baseline="300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NS</a:t>
                      </a:r>
                      <a:r>
                        <a:rPr lang="en-US" sz="2400" baseline="0" dirty="0"/>
                        <a:t> difference</a:t>
                      </a:r>
                      <a:endParaRPr lang="en-US" sz="2400" dirty="0"/>
                    </a:p>
                  </a:txBody>
                  <a:tcP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improving depressive symptoms or reducing persistence of depression</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D7D31">
                        <a:lumMod val="60000"/>
                        <a:lumOff val="40000"/>
                      </a:srgbClr>
                    </a:solidFill>
                  </a:tcPr>
                </a:tc>
                <a:extLst>
                  <a:ext uri="{0D108BD9-81ED-4DB2-BD59-A6C34878D82A}">
                    <a16:rowId xmlns:a16="http://schemas.microsoft.com/office/drawing/2014/main" val="10003"/>
                  </a:ext>
                </a:extLst>
              </a:tr>
            </a:tbl>
          </a:graphicData>
        </a:graphic>
      </p:graphicFrame>
      <p:sp>
        <p:nvSpPr>
          <p:cNvPr id="2" name="TextBox 1">
            <a:extLst>
              <a:ext uri="{FF2B5EF4-FFF2-40B4-BE49-F238E27FC236}">
                <a16:creationId xmlns:a16="http://schemas.microsoft.com/office/drawing/2014/main" id="{2E37483C-1181-4538-9211-55C0D41C0392}"/>
              </a:ext>
            </a:extLst>
          </p:cNvPr>
          <p:cNvSpPr txBox="1"/>
          <p:nvPr/>
        </p:nvSpPr>
        <p:spPr>
          <a:xfrm>
            <a:off x="2325189" y="6492875"/>
            <a:ext cx="11338560" cy="276999"/>
          </a:xfrm>
          <a:prstGeom prst="rect">
            <a:avLst/>
          </a:prstGeom>
          <a:noFill/>
        </p:spPr>
        <p:txBody>
          <a:bodyPr wrap="square" rtlCol="0">
            <a:spAutoFit/>
          </a:bodyPr>
          <a:lstStyle/>
          <a:p>
            <a:r>
              <a:rPr lang="it-IT" sz="1200" dirty="0"/>
              <a:t>61. Barbato A, D'Avanzo B. Marital therapy for depression. Cochrane Database Syst </a:t>
            </a:r>
            <a:r>
              <a:rPr lang="en-US" sz="1200" dirty="0"/>
              <a:t>Rev. 2006(2):Cd004188</a:t>
            </a:r>
          </a:p>
        </p:txBody>
      </p:sp>
    </p:spTree>
    <p:extLst>
      <p:ext uri="{BB962C8B-B14F-4D97-AF65-F5344CB8AC3E}">
        <p14:creationId xmlns:p14="http://schemas.microsoft.com/office/powerpoint/2010/main" val="3766082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Acute Phase -  Mild To Moderate</a:t>
            </a:r>
            <a:br>
              <a:rPr lang="en-US" b="1" dirty="0"/>
            </a:br>
            <a:r>
              <a:rPr lang="en-US" b="1" dirty="0"/>
              <a:t>CPG RECOMMENDATION</a:t>
            </a:r>
            <a:endParaRPr lang="en-US" b="1" baseline="30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2166729"/>
            <a:ext cx="10919460" cy="4326145"/>
          </a:xfrm>
        </p:spPr>
        <p:txBody>
          <a:bodyPr>
            <a:normAutofit/>
          </a:bodyPr>
          <a:lstStyle/>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9" name="Picture 8">
            <a:extLst>
              <a:ext uri="{FF2B5EF4-FFF2-40B4-BE49-F238E27FC236}">
                <a16:creationId xmlns:a16="http://schemas.microsoft.com/office/drawing/2014/main" id="{E0A5397D-6001-4DC0-A8A9-0A6B5004EF28}"/>
              </a:ext>
            </a:extLst>
          </p:cNvPr>
          <p:cNvPicPr/>
          <p:nvPr/>
        </p:nvPicPr>
        <p:blipFill rotWithShape="1">
          <a:blip r:embed="rId5"/>
          <a:srcRect l="24736" t="40122" r="26422" b="25508"/>
          <a:stretch/>
        </p:blipFill>
        <p:spPr bwMode="auto">
          <a:xfrm>
            <a:off x="1400969" y="2016785"/>
            <a:ext cx="9390062" cy="4326145"/>
          </a:xfrm>
          <a:prstGeom prst="rect">
            <a:avLst/>
          </a:prstGeom>
          <a:ln>
            <a:noFill/>
          </a:ln>
          <a:extLst>
            <a:ext uri="{53640926-AAD7-44D8-BBD7-CCE9431645EC}">
              <a14:shadowObscured xmlns:a14="http://schemas.microsoft.com/office/drawing/2010/main"/>
            </a:ext>
          </a:extLst>
        </p:spPr>
      </p:pic>
      <p:cxnSp>
        <p:nvCxnSpPr>
          <p:cNvPr id="6" name="Straight Connector 5">
            <a:extLst>
              <a:ext uri="{FF2B5EF4-FFF2-40B4-BE49-F238E27FC236}">
                <a16:creationId xmlns:a16="http://schemas.microsoft.com/office/drawing/2014/main" id="{89A0FF89-FD78-460C-A728-5AC0208522CA}"/>
              </a:ext>
            </a:extLst>
          </p:cNvPr>
          <p:cNvCxnSpPr>
            <a:cxnSpLocks/>
          </p:cNvCxnSpPr>
          <p:nvPr/>
        </p:nvCxnSpPr>
        <p:spPr>
          <a:xfrm>
            <a:off x="5944658" y="3579284"/>
            <a:ext cx="2200275"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71246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Title 4">
            <a:extLst>
              <a:ext uri="{FF2B5EF4-FFF2-40B4-BE49-F238E27FC236}">
                <a16:creationId xmlns:a16="http://schemas.microsoft.com/office/drawing/2014/main" id="{2DC78592-8F23-4A1B-886C-4FCF539BCD50}"/>
              </a:ext>
            </a:extLst>
          </p:cNvPr>
          <p:cNvSpPr txBox="1">
            <a:spLocks/>
          </p:cNvSpPr>
          <p:nvPr/>
        </p:nvSpPr>
        <p:spPr>
          <a:xfrm>
            <a:off x="960120" y="2519045"/>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a:t>Acute Phase - Moderate To Severe</a:t>
            </a:r>
            <a:endParaRPr lang="en-US" b="1" baseline="30000" dirty="0"/>
          </a:p>
        </p:txBody>
      </p:sp>
      <p:pic>
        <p:nvPicPr>
          <p:cNvPr id="7" name="Picture 6">
            <a:extLst>
              <a:ext uri="{FF2B5EF4-FFF2-40B4-BE49-F238E27FC236}">
                <a16:creationId xmlns:a16="http://schemas.microsoft.com/office/drawing/2014/main" id="{DB801E8B-0E70-40CA-B67C-0A8EB1BB9A9D}"/>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206004" y="2331059"/>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7368884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b="1" dirty="0"/>
              <a:t>Acute Phase - Moderate To Severe</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8" name="Picture 7">
            <a:extLst>
              <a:ext uri="{FF2B5EF4-FFF2-40B4-BE49-F238E27FC236}">
                <a16:creationId xmlns:a16="http://schemas.microsoft.com/office/drawing/2014/main" id="{F4AB6042-90FD-4F04-B16C-543423BC12C5}"/>
              </a:ext>
            </a:extLst>
          </p:cNvPr>
          <p:cNvPicPr>
            <a:picLocks noChangeAspect="1"/>
          </p:cNvPicPr>
          <p:nvPr/>
        </p:nvPicPr>
        <p:blipFill>
          <a:blip r:embed="rId4"/>
          <a:stretch>
            <a:fillRect/>
          </a:stretch>
        </p:blipFill>
        <p:spPr>
          <a:xfrm>
            <a:off x="960283" y="1685176"/>
            <a:ext cx="10525722" cy="1496428"/>
          </a:xfrm>
          <a:prstGeom prst="rect">
            <a:avLst/>
          </a:prstGeom>
        </p:spPr>
      </p:pic>
      <p:sp>
        <p:nvSpPr>
          <p:cNvPr id="9" name="Content Placeholder 2">
            <a:extLst>
              <a:ext uri="{FF2B5EF4-FFF2-40B4-BE49-F238E27FC236}">
                <a16:creationId xmlns:a16="http://schemas.microsoft.com/office/drawing/2014/main" id="{BAA2EEC6-92FB-47A4-8FB4-F8DB3A691E95}"/>
              </a:ext>
            </a:extLst>
          </p:cNvPr>
          <p:cNvSpPr txBox="1">
            <a:spLocks/>
          </p:cNvSpPr>
          <p:nvPr/>
        </p:nvSpPr>
        <p:spPr>
          <a:xfrm>
            <a:off x="960283" y="3026190"/>
            <a:ext cx="10515600" cy="159134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u="sng" dirty="0"/>
              <a:t>Combined</a:t>
            </a:r>
            <a:r>
              <a:rPr lang="en-US" u="sng" dirty="0"/>
              <a:t> </a:t>
            </a:r>
            <a:r>
              <a:rPr lang="en-US" dirty="0"/>
              <a:t>pharmacotherapy with psychotherapy vs. pharmacotherapy alone had </a:t>
            </a:r>
          </a:p>
          <a:p>
            <a:pPr lvl="1"/>
            <a:r>
              <a:rPr lang="en-US" sz="2800" dirty="0"/>
              <a:t>higher probability of remission at 2, 3, 4, 6 &amp; 12 months with the highest effect shown at 4 months (OR=2.36, 95% CI 1.58 to – 3.55)</a:t>
            </a:r>
            <a:r>
              <a:rPr lang="en-US" sz="2800" baseline="30000" dirty="0"/>
              <a:t>64, level I</a:t>
            </a:r>
          </a:p>
          <a:p>
            <a:pPr lvl="1"/>
            <a:r>
              <a:rPr lang="en-US" sz="2800" dirty="0"/>
              <a:t>lower risk of relapse if continued into the continuation phase (OR=3.28, 95% CI 1.76 to 6.09)</a:t>
            </a:r>
            <a:r>
              <a:rPr lang="en-US" sz="2800" baseline="30000" dirty="0"/>
              <a:t>64, level I</a:t>
            </a:r>
          </a:p>
        </p:txBody>
      </p:sp>
      <p:sp>
        <p:nvSpPr>
          <p:cNvPr id="2" name="TextBox 1">
            <a:extLst>
              <a:ext uri="{FF2B5EF4-FFF2-40B4-BE49-F238E27FC236}">
                <a16:creationId xmlns:a16="http://schemas.microsoft.com/office/drawing/2014/main" id="{706D4364-7F37-46F0-8AE8-266A9D725716}"/>
              </a:ext>
            </a:extLst>
          </p:cNvPr>
          <p:cNvSpPr txBox="1"/>
          <p:nvPr/>
        </p:nvSpPr>
        <p:spPr>
          <a:xfrm>
            <a:off x="0" y="6334780"/>
            <a:ext cx="12191999" cy="523220"/>
          </a:xfrm>
          <a:prstGeom prst="rect">
            <a:avLst/>
          </a:prstGeom>
          <a:noFill/>
        </p:spPr>
        <p:txBody>
          <a:bodyPr wrap="square" rtlCol="0">
            <a:spAutoFit/>
          </a:bodyPr>
          <a:lstStyle/>
          <a:p>
            <a:r>
              <a:rPr lang="en-US" sz="1400" dirty="0"/>
              <a:t>64. </a:t>
            </a:r>
            <a:r>
              <a:rPr lang="en-US" sz="1400" dirty="0" err="1"/>
              <a:t>Oestergaard</a:t>
            </a:r>
            <a:r>
              <a:rPr lang="en-US" sz="1400" dirty="0"/>
              <a:t> S, </a:t>
            </a:r>
            <a:r>
              <a:rPr lang="en-US" sz="1400" dirty="0" err="1"/>
              <a:t>Moldrup</a:t>
            </a:r>
            <a:r>
              <a:rPr lang="en-US" sz="1400" dirty="0"/>
              <a:t> C. Optimal duration of combined psychotherapy and pharmacotherapy for patients with moderate and severe depression: a </a:t>
            </a:r>
            <a:r>
              <a:rPr lang="en-US" sz="1400" dirty="0" err="1"/>
              <a:t>metaanalysis</a:t>
            </a:r>
            <a:r>
              <a:rPr lang="en-US" sz="1400" dirty="0"/>
              <a:t>.</a:t>
            </a:r>
          </a:p>
          <a:p>
            <a:r>
              <a:rPr lang="en-US" sz="1400" dirty="0"/>
              <a:t>       J Affect </a:t>
            </a:r>
            <a:r>
              <a:rPr lang="en-US" sz="1400" dirty="0" err="1"/>
              <a:t>Disord</a:t>
            </a:r>
            <a:r>
              <a:rPr lang="en-US" sz="1400" dirty="0"/>
              <a:t>. 2011;131(1-3):24-36.</a:t>
            </a:r>
          </a:p>
        </p:txBody>
      </p:sp>
    </p:spTree>
    <p:extLst>
      <p:ext uri="{BB962C8B-B14F-4D97-AF65-F5344CB8AC3E}">
        <p14:creationId xmlns:p14="http://schemas.microsoft.com/office/powerpoint/2010/main" val="22330771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b="1" dirty="0"/>
              <a:t>Acute Phase - Moderate To Severe</a:t>
            </a:r>
            <a:br>
              <a:rPr lang="en-US" b="1" dirty="0"/>
            </a:br>
            <a:r>
              <a:rPr lang="en-US" b="1" dirty="0"/>
              <a:t>CPG RECOMMENDATION</a:t>
            </a:r>
            <a:endParaRPr lang="en-US" sz="4800"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2" name="Picture 1">
            <a:extLst>
              <a:ext uri="{FF2B5EF4-FFF2-40B4-BE49-F238E27FC236}">
                <a16:creationId xmlns:a16="http://schemas.microsoft.com/office/drawing/2014/main" id="{E459AD45-1892-4D11-A47E-7693ACF9FD94}"/>
              </a:ext>
            </a:extLst>
          </p:cNvPr>
          <p:cNvPicPr>
            <a:picLocks noChangeAspect="1"/>
          </p:cNvPicPr>
          <p:nvPr/>
        </p:nvPicPr>
        <p:blipFill>
          <a:blip r:embed="rId4"/>
          <a:stretch>
            <a:fillRect/>
          </a:stretch>
        </p:blipFill>
        <p:spPr>
          <a:xfrm>
            <a:off x="582254" y="2550967"/>
            <a:ext cx="11027491" cy="1756065"/>
          </a:xfrm>
          <a:prstGeom prst="rect">
            <a:avLst/>
          </a:prstGeom>
        </p:spPr>
      </p:pic>
    </p:spTree>
    <p:extLst>
      <p:ext uri="{BB962C8B-B14F-4D97-AF65-F5344CB8AC3E}">
        <p14:creationId xmlns:p14="http://schemas.microsoft.com/office/powerpoint/2010/main" val="1477742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r>
              <a:rPr lang="en-US" b="1" dirty="0"/>
              <a:t>		Psychotherapy requires:</a:t>
            </a:r>
            <a:r>
              <a:rPr lang="en-US" b="1" baseline="30000" dirty="0"/>
              <a:t>20, 30</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pSp>
        <p:nvGrpSpPr>
          <p:cNvPr id="18" name="Group 17">
            <a:extLst>
              <a:ext uri="{FF2B5EF4-FFF2-40B4-BE49-F238E27FC236}">
                <a16:creationId xmlns:a16="http://schemas.microsoft.com/office/drawing/2014/main" id="{0190BB79-D6B6-477D-80D1-E7BF6FE0B44B}"/>
              </a:ext>
            </a:extLst>
          </p:cNvPr>
          <p:cNvGrpSpPr/>
          <p:nvPr/>
        </p:nvGrpSpPr>
        <p:grpSpPr>
          <a:xfrm>
            <a:off x="228880" y="1653052"/>
            <a:ext cx="11466102" cy="3894770"/>
            <a:chOff x="294194" y="1751644"/>
            <a:chExt cx="11466102" cy="4696296"/>
          </a:xfrm>
        </p:grpSpPr>
        <p:grpSp>
          <p:nvGrpSpPr>
            <p:cNvPr id="19" name="Group 18">
              <a:extLst>
                <a:ext uri="{FF2B5EF4-FFF2-40B4-BE49-F238E27FC236}">
                  <a16:creationId xmlns:a16="http://schemas.microsoft.com/office/drawing/2014/main" id="{9C3AEB8E-656A-4261-9950-952A0C3FD17D}"/>
                </a:ext>
              </a:extLst>
            </p:cNvPr>
            <p:cNvGrpSpPr/>
            <p:nvPr/>
          </p:nvGrpSpPr>
          <p:grpSpPr>
            <a:xfrm>
              <a:off x="3128715" y="2073925"/>
              <a:ext cx="2865123" cy="4004683"/>
              <a:chOff x="2757374" y="2073925"/>
              <a:chExt cx="2865123" cy="4004683"/>
            </a:xfrm>
          </p:grpSpPr>
          <p:sp>
            <p:nvSpPr>
              <p:cNvPr id="29" name="Rectangle 28">
                <a:extLst>
                  <a:ext uri="{FF2B5EF4-FFF2-40B4-BE49-F238E27FC236}">
                    <a16:creationId xmlns:a16="http://schemas.microsoft.com/office/drawing/2014/main" id="{336E8A7E-4432-44F1-8F2D-17A8287CA250}"/>
                  </a:ext>
                </a:extLst>
              </p:cNvPr>
              <p:cNvSpPr/>
              <p:nvPr/>
            </p:nvSpPr>
            <p:spPr>
              <a:xfrm>
                <a:off x="2835312" y="4508948"/>
                <a:ext cx="2787185" cy="1569660"/>
              </a:xfrm>
              <a:prstGeom prst="rect">
                <a:avLst/>
              </a:prstGeom>
            </p:spPr>
            <p:txBody>
              <a:bodyPr wrap="square">
                <a:spAutoFit/>
              </a:bodyPr>
              <a:lstStyle/>
              <a:p>
                <a:pPr lvl="0" algn="ctr" eaLnBrk="0" fontAlgn="base" hangingPunct="0">
                  <a:spcBef>
                    <a:spcPct val="0"/>
                  </a:spcBef>
                  <a:spcAft>
                    <a:spcPct val="0"/>
                  </a:spcAft>
                  <a:tabLst>
                    <a:tab pos="360363" algn="l"/>
                  </a:tabLst>
                </a:pPr>
                <a:r>
                  <a:rPr lang="en-AU" altLang="en-US" sz="2400" b="1" dirty="0">
                    <a:solidFill>
                      <a:srgbClr val="000000"/>
                    </a:solidFill>
                    <a:ea typeface="Times New Roman" panose="02020603050405020304" pitchFamily="18" charset="0"/>
                    <a:cs typeface="Arial" panose="020B0604020202020204" pitchFamily="34" charset="0"/>
                  </a:rPr>
                  <a:t>a competent practitioner trained in an evidence-based approach</a:t>
                </a:r>
                <a:endParaRPr lang="en-US" altLang="en-US" sz="2400" b="1" dirty="0"/>
              </a:p>
            </p:txBody>
          </p:sp>
          <p:pic>
            <p:nvPicPr>
              <p:cNvPr id="30" name="Picture 29">
                <a:extLst>
                  <a:ext uri="{FF2B5EF4-FFF2-40B4-BE49-F238E27FC236}">
                    <a16:creationId xmlns:a16="http://schemas.microsoft.com/office/drawing/2014/main" id="{0E6A9EA6-B536-4310-A490-8AFB7E2D4F53}"/>
                  </a:ext>
                </a:extLst>
              </p:cNvPr>
              <p:cNvPicPr>
                <a:picLocks noChangeAspect="1"/>
              </p:cNvPicPr>
              <p:nvPr/>
            </p:nvPicPr>
            <p:blipFill>
              <a:blip r:embed="rId4"/>
              <a:stretch>
                <a:fillRect/>
              </a:stretch>
            </p:blipFill>
            <p:spPr>
              <a:xfrm>
                <a:off x="2757374" y="2073925"/>
                <a:ext cx="2726909" cy="2194077"/>
              </a:xfrm>
              <a:prstGeom prst="rect">
                <a:avLst/>
              </a:prstGeom>
            </p:spPr>
          </p:pic>
        </p:grpSp>
        <p:grpSp>
          <p:nvGrpSpPr>
            <p:cNvPr id="20" name="Group 19">
              <a:extLst>
                <a:ext uri="{FF2B5EF4-FFF2-40B4-BE49-F238E27FC236}">
                  <a16:creationId xmlns:a16="http://schemas.microsoft.com/office/drawing/2014/main" id="{94FC98C5-6257-4FB6-A5FB-8C78221A598B}"/>
                </a:ext>
              </a:extLst>
            </p:cNvPr>
            <p:cNvGrpSpPr/>
            <p:nvPr/>
          </p:nvGrpSpPr>
          <p:grpSpPr>
            <a:xfrm>
              <a:off x="6336378" y="2057441"/>
              <a:ext cx="2635509" cy="4390499"/>
              <a:chOff x="5955024" y="2141054"/>
              <a:chExt cx="2635509" cy="4390499"/>
            </a:xfrm>
          </p:grpSpPr>
          <p:pic>
            <p:nvPicPr>
              <p:cNvPr id="27" name="Picture 6" descr="Image result for icon MANUAL">
                <a:extLst>
                  <a:ext uri="{FF2B5EF4-FFF2-40B4-BE49-F238E27FC236}">
                    <a16:creationId xmlns:a16="http://schemas.microsoft.com/office/drawing/2014/main" id="{A2A0AE6D-78E8-48D4-BE26-F57F0D74331B}"/>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5955024" y="2141054"/>
                <a:ext cx="2504793" cy="2504794"/>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a:extLst>
                  <a:ext uri="{FF2B5EF4-FFF2-40B4-BE49-F238E27FC236}">
                    <a16:creationId xmlns:a16="http://schemas.microsoft.com/office/drawing/2014/main" id="{5E434180-0736-46B4-8151-B99BF6757DD2}"/>
                  </a:ext>
                </a:extLst>
              </p:cNvPr>
              <p:cNvSpPr/>
              <p:nvPr/>
            </p:nvSpPr>
            <p:spPr>
              <a:xfrm>
                <a:off x="6069875" y="4592561"/>
                <a:ext cx="2520658" cy="1938992"/>
              </a:xfrm>
              <a:prstGeom prst="rect">
                <a:avLst/>
              </a:prstGeom>
            </p:spPr>
            <p:txBody>
              <a:bodyPr wrap="square">
                <a:spAutoFit/>
              </a:bodyPr>
              <a:lstStyle/>
              <a:p>
                <a:pPr lvl="0" algn="ctr" eaLnBrk="0" fontAlgn="base" hangingPunct="0">
                  <a:spcBef>
                    <a:spcPct val="0"/>
                  </a:spcBef>
                  <a:spcAft>
                    <a:spcPct val="0"/>
                  </a:spcAft>
                  <a:tabLst>
                    <a:tab pos="360363" algn="l"/>
                  </a:tabLst>
                </a:pPr>
                <a:r>
                  <a:rPr lang="en-AU" altLang="en-US" sz="2400" b="1" dirty="0">
                    <a:solidFill>
                      <a:srgbClr val="000000"/>
                    </a:solidFill>
                    <a:ea typeface="Times New Roman" panose="02020603050405020304" pitchFamily="18" charset="0"/>
                    <a:cs typeface="Arial" panose="020B0604020202020204" pitchFamily="34" charset="0"/>
                  </a:rPr>
                  <a:t>a specific method of therapy delivery </a:t>
                </a:r>
              </a:p>
              <a:p>
                <a:pPr lvl="0" algn="ctr" eaLnBrk="0" fontAlgn="base" hangingPunct="0">
                  <a:spcBef>
                    <a:spcPct val="0"/>
                  </a:spcBef>
                  <a:spcAft>
                    <a:spcPct val="0"/>
                  </a:spcAft>
                  <a:tabLst>
                    <a:tab pos="360363" algn="l"/>
                  </a:tabLst>
                </a:pPr>
                <a:r>
                  <a:rPr lang="en-AU" altLang="en-US" sz="2400" b="1" dirty="0">
                    <a:solidFill>
                      <a:srgbClr val="000000"/>
                    </a:solidFill>
                    <a:ea typeface="Times New Roman" panose="02020603050405020304" pitchFamily="18" charset="0"/>
                    <a:cs typeface="Arial" panose="020B0604020202020204" pitchFamily="34" charset="0"/>
                  </a:rPr>
                  <a:t>(e.g. through a manual)</a:t>
                </a:r>
                <a:endParaRPr lang="en-US" altLang="en-US" sz="2400" b="1" dirty="0"/>
              </a:p>
            </p:txBody>
          </p:sp>
        </p:grpSp>
        <p:grpSp>
          <p:nvGrpSpPr>
            <p:cNvPr id="21" name="Group 20">
              <a:extLst>
                <a:ext uri="{FF2B5EF4-FFF2-40B4-BE49-F238E27FC236}">
                  <a16:creationId xmlns:a16="http://schemas.microsoft.com/office/drawing/2014/main" id="{830A6A89-69BD-43EF-BF57-127DC8F38D7E}"/>
                </a:ext>
              </a:extLst>
            </p:cNvPr>
            <p:cNvGrpSpPr/>
            <p:nvPr/>
          </p:nvGrpSpPr>
          <p:grpSpPr>
            <a:xfrm>
              <a:off x="294194" y="1751644"/>
              <a:ext cx="2849846" cy="4326964"/>
              <a:chOff x="199121" y="1751644"/>
              <a:chExt cx="2849846" cy="4326964"/>
            </a:xfrm>
          </p:grpSpPr>
          <p:pic>
            <p:nvPicPr>
              <p:cNvPr id="25" name="Picture 24">
                <a:extLst>
                  <a:ext uri="{FF2B5EF4-FFF2-40B4-BE49-F238E27FC236}">
                    <a16:creationId xmlns:a16="http://schemas.microsoft.com/office/drawing/2014/main" id="{829CADE1-BBE5-4272-8B7F-CF4CAE46AEC7}"/>
                  </a:ext>
                </a:extLst>
              </p:cNvPr>
              <p:cNvPicPr>
                <a:picLocks noChangeAspect="1"/>
              </p:cNvPicPr>
              <p:nvPr/>
            </p:nvPicPr>
            <p:blipFill>
              <a:blip r:embed="rId6">
                <a:biLevel thresh="75000"/>
              </a:blip>
              <a:stretch>
                <a:fillRect/>
              </a:stretch>
            </p:blipFill>
            <p:spPr>
              <a:xfrm>
                <a:off x="364936" y="1751644"/>
                <a:ext cx="2603124" cy="2673691"/>
              </a:xfrm>
              <a:prstGeom prst="rect">
                <a:avLst/>
              </a:prstGeom>
            </p:spPr>
          </p:pic>
          <p:sp>
            <p:nvSpPr>
              <p:cNvPr id="26" name="Rectangle 25">
                <a:extLst>
                  <a:ext uri="{FF2B5EF4-FFF2-40B4-BE49-F238E27FC236}">
                    <a16:creationId xmlns:a16="http://schemas.microsoft.com/office/drawing/2014/main" id="{A4D48B6A-CF2D-4A33-AD37-CE303F9694BE}"/>
                  </a:ext>
                </a:extLst>
              </p:cNvPr>
              <p:cNvSpPr/>
              <p:nvPr/>
            </p:nvSpPr>
            <p:spPr>
              <a:xfrm>
                <a:off x="199121" y="4508948"/>
                <a:ext cx="2849846" cy="1569660"/>
              </a:xfrm>
              <a:prstGeom prst="rect">
                <a:avLst/>
              </a:prstGeom>
            </p:spPr>
            <p:txBody>
              <a:bodyPr wrap="square">
                <a:spAutoFit/>
              </a:bodyPr>
              <a:lstStyle/>
              <a:p>
                <a:pPr lvl="0" algn="ctr" eaLnBrk="0" fontAlgn="base" hangingPunct="0">
                  <a:spcBef>
                    <a:spcPct val="0"/>
                  </a:spcBef>
                  <a:spcAft>
                    <a:spcPct val="0"/>
                  </a:spcAft>
                  <a:tabLst>
                    <a:tab pos="360363" algn="l"/>
                  </a:tabLst>
                </a:pPr>
                <a:r>
                  <a:rPr lang="en-AU" altLang="en-US" sz="2400" b="1" dirty="0">
                    <a:solidFill>
                      <a:srgbClr val="000000"/>
                    </a:solidFill>
                    <a:ea typeface="Times New Roman" panose="02020603050405020304" pitchFamily="18" charset="0"/>
                    <a:cs typeface="Arial" panose="020B0604020202020204" pitchFamily="34" charset="0"/>
                  </a:rPr>
                  <a:t>psychoeducation </a:t>
                </a:r>
              </a:p>
              <a:p>
                <a:pPr lvl="0" algn="ctr" eaLnBrk="0" fontAlgn="base" hangingPunct="0">
                  <a:spcBef>
                    <a:spcPct val="0"/>
                  </a:spcBef>
                  <a:spcAft>
                    <a:spcPct val="0"/>
                  </a:spcAft>
                  <a:tabLst>
                    <a:tab pos="360363" algn="l"/>
                  </a:tabLst>
                </a:pPr>
                <a:r>
                  <a:rPr lang="en-AU" altLang="en-US" sz="2400" b="1" dirty="0">
                    <a:solidFill>
                      <a:srgbClr val="000000"/>
                    </a:solidFill>
                    <a:ea typeface="Times New Roman" panose="02020603050405020304" pitchFamily="18" charset="0"/>
                    <a:cs typeface="Arial" panose="020B0604020202020204" pitchFamily="34" charset="0"/>
                  </a:rPr>
                  <a:t>as an important element of treatment</a:t>
                </a:r>
                <a:endParaRPr lang="en-US" altLang="en-US" sz="2400" b="1" dirty="0"/>
              </a:p>
            </p:txBody>
          </p:sp>
        </p:grpSp>
        <p:grpSp>
          <p:nvGrpSpPr>
            <p:cNvPr id="22" name="Group 21">
              <a:extLst>
                <a:ext uri="{FF2B5EF4-FFF2-40B4-BE49-F238E27FC236}">
                  <a16:creationId xmlns:a16="http://schemas.microsoft.com/office/drawing/2014/main" id="{9AB36803-ECE5-44FA-BEC9-7EC17338202D}"/>
                </a:ext>
              </a:extLst>
            </p:cNvPr>
            <p:cNvGrpSpPr/>
            <p:nvPr/>
          </p:nvGrpSpPr>
          <p:grpSpPr>
            <a:xfrm>
              <a:off x="9048829" y="1986896"/>
              <a:ext cx="2711467" cy="3406336"/>
              <a:chOff x="9048829" y="1986896"/>
              <a:chExt cx="2711467" cy="3406336"/>
            </a:xfrm>
          </p:grpSpPr>
          <p:pic>
            <p:nvPicPr>
              <p:cNvPr id="23" name="Picture 10" descr="Image result for icon TIME LIMITED">
                <a:extLst>
                  <a:ext uri="{FF2B5EF4-FFF2-40B4-BE49-F238E27FC236}">
                    <a16:creationId xmlns:a16="http://schemas.microsoft.com/office/drawing/2014/main" id="{36665DF3-BAF9-43AD-A05C-679AC7D7D194}"/>
                  </a:ext>
                </a:extLst>
              </p:cNvPr>
              <p:cNvPicPr>
                <a:picLocks noChangeAspect="1" noChangeArrowheads="1"/>
              </p:cNvPicPr>
              <p:nvPr/>
            </p:nvPicPr>
            <p:blipFill>
              <a:blip r:embed="rId7">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9048829" y="1986896"/>
                <a:ext cx="2645884" cy="2645884"/>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a:extLst>
                  <a:ext uri="{FF2B5EF4-FFF2-40B4-BE49-F238E27FC236}">
                    <a16:creationId xmlns:a16="http://schemas.microsoft.com/office/drawing/2014/main" id="{1E553EB7-CDFE-4EB1-B8B2-BE9590EE1E7D}"/>
                  </a:ext>
                </a:extLst>
              </p:cNvPr>
              <p:cNvSpPr/>
              <p:nvPr/>
            </p:nvSpPr>
            <p:spPr>
              <a:xfrm>
                <a:off x="9239638" y="4562235"/>
                <a:ext cx="2520658" cy="830997"/>
              </a:xfrm>
              <a:prstGeom prst="rect">
                <a:avLst/>
              </a:prstGeom>
            </p:spPr>
            <p:txBody>
              <a:bodyPr wrap="square">
                <a:spAutoFit/>
              </a:bodyPr>
              <a:lstStyle/>
              <a:p>
                <a:pPr lvl="0" algn="ctr" eaLnBrk="0" fontAlgn="base" hangingPunct="0">
                  <a:spcBef>
                    <a:spcPct val="0"/>
                  </a:spcBef>
                  <a:spcAft>
                    <a:spcPct val="0"/>
                  </a:spcAft>
                  <a:tabLst>
                    <a:tab pos="360363" algn="l"/>
                  </a:tabLst>
                </a:pPr>
                <a:r>
                  <a:rPr lang="en-AU" altLang="en-US" sz="2400" b="1" dirty="0">
                    <a:solidFill>
                      <a:srgbClr val="000000"/>
                    </a:solidFill>
                    <a:cs typeface="Arial" panose="020B0604020202020204" pitchFamily="34" charset="0"/>
                  </a:rPr>
                  <a:t>generally time-limited</a:t>
                </a:r>
                <a:endParaRPr lang="en-US" altLang="en-US" sz="2400" b="1" dirty="0"/>
              </a:p>
            </p:txBody>
          </p:sp>
        </p:grpSp>
      </p:grpSp>
      <p:sp>
        <p:nvSpPr>
          <p:cNvPr id="6" name="TextBox 5">
            <a:extLst>
              <a:ext uri="{FF2B5EF4-FFF2-40B4-BE49-F238E27FC236}">
                <a16:creationId xmlns:a16="http://schemas.microsoft.com/office/drawing/2014/main" id="{42F5711D-09F5-4009-AABC-C919897BDAE2}"/>
              </a:ext>
            </a:extLst>
          </p:cNvPr>
          <p:cNvSpPr txBox="1"/>
          <p:nvPr/>
        </p:nvSpPr>
        <p:spPr>
          <a:xfrm>
            <a:off x="0" y="5875740"/>
            <a:ext cx="12191999" cy="954107"/>
          </a:xfrm>
          <a:prstGeom prst="rect">
            <a:avLst/>
          </a:prstGeom>
          <a:noFill/>
        </p:spPr>
        <p:txBody>
          <a:bodyPr wrap="square" rtlCol="0">
            <a:spAutoFit/>
          </a:bodyPr>
          <a:lstStyle/>
          <a:p>
            <a:r>
              <a:rPr lang="en-US" sz="1400" dirty="0"/>
              <a:t>20. National Collaborating Centre for Mental Health. National Institute for Health and Clinical Excellence: Guidance. Depression: The Treatment and Management of</a:t>
            </a:r>
          </a:p>
          <a:p>
            <a:r>
              <a:rPr lang="en-US" sz="1400" dirty="0"/>
              <a:t>       Depression in Adults (Updated Edition). Leicester (UK): The British Psychological Society &amp; The Royal College of Psychiatrists; 2010.</a:t>
            </a:r>
          </a:p>
          <a:p>
            <a:r>
              <a:rPr lang="en-US" sz="1400" dirty="0"/>
              <a:t>30. Parikh SV, </a:t>
            </a:r>
            <a:r>
              <a:rPr lang="en-US" sz="1400" dirty="0" err="1"/>
              <a:t>Quilty</a:t>
            </a:r>
            <a:r>
              <a:rPr lang="en-US" sz="1400" dirty="0"/>
              <a:t> LC, </a:t>
            </a:r>
            <a:r>
              <a:rPr lang="en-US" sz="1400" dirty="0" err="1"/>
              <a:t>Ravitz</a:t>
            </a:r>
            <a:r>
              <a:rPr lang="en-US" sz="1400" dirty="0"/>
              <a:t> P, et al. Canadian Network for Mood and Anxiety Treatments (CANMAT) 2016 Clinical Guidelines for the Management of Adults</a:t>
            </a:r>
          </a:p>
          <a:p>
            <a:r>
              <a:rPr lang="en-US" sz="1400" dirty="0"/>
              <a:t>       with Major Depressive Disorder: Section 2. Psychological Treatments. Can J Psychiatry. 2016;61(9):524-539.</a:t>
            </a:r>
          </a:p>
        </p:txBody>
      </p:sp>
    </p:spTree>
    <p:extLst>
      <p:ext uri="{BB962C8B-B14F-4D97-AF65-F5344CB8AC3E}">
        <p14:creationId xmlns:p14="http://schemas.microsoft.com/office/powerpoint/2010/main" val="42022857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BC357CE5-C01D-4F0A-8E8B-998BEDAE7937}"/>
              </a:ext>
            </a:extLst>
          </p:cNvPr>
          <p:cNvSpPr txBox="1">
            <a:spLocks/>
          </p:cNvSpPr>
          <p:nvPr/>
        </p:nvSpPr>
        <p:spPr>
          <a:xfrm>
            <a:off x="970280" y="3047365"/>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t>Continuation &amp; Maintenance Phase</a:t>
            </a:r>
            <a:endParaRPr lang="en-US" b="1" baseline="30000" dirty="0"/>
          </a:p>
        </p:txBody>
      </p:sp>
      <p:pic>
        <p:nvPicPr>
          <p:cNvPr id="5" name="Picture 4">
            <a:extLst>
              <a:ext uri="{FF2B5EF4-FFF2-40B4-BE49-F238E27FC236}">
                <a16:creationId xmlns:a16="http://schemas.microsoft.com/office/drawing/2014/main" id="{47169261-4157-4DB5-BB6C-4A192F41A83D}"/>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216164" y="2859379"/>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17159037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b="1" dirty="0"/>
              <a:t>Continuation &amp; Maintenance Phase</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3" name="Picture 2">
            <a:extLst>
              <a:ext uri="{FF2B5EF4-FFF2-40B4-BE49-F238E27FC236}">
                <a16:creationId xmlns:a16="http://schemas.microsoft.com/office/drawing/2014/main" id="{B447E6D6-E861-4A6A-90D6-7C3077749049}"/>
              </a:ext>
            </a:extLst>
          </p:cNvPr>
          <p:cNvPicPr>
            <a:picLocks noChangeAspect="1"/>
          </p:cNvPicPr>
          <p:nvPr/>
        </p:nvPicPr>
        <p:blipFill>
          <a:blip r:embed="rId4"/>
          <a:stretch>
            <a:fillRect/>
          </a:stretch>
        </p:blipFill>
        <p:spPr>
          <a:xfrm>
            <a:off x="2532568" y="1690688"/>
            <a:ext cx="7769706" cy="1960909"/>
          </a:xfrm>
          <a:prstGeom prst="rect">
            <a:avLst/>
          </a:prstGeom>
        </p:spPr>
      </p:pic>
      <p:sp>
        <p:nvSpPr>
          <p:cNvPr id="4" name="Rectangle 3">
            <a:extLst>
              <a:ext uri="{FF2B5EF4-FFF2-40B4-BE49-F238E27FC236}">
                <a16:creationId xmlns:a16="http://schemas.microsoft.com/office/drawing/2014/main" id="{221BA2D4-1FEA-4DC1-880F-D9F3BA6B4756}"/>
              </a:ext>
            </a:extLst>
          </p:cNvPr>
          <p:cNvSpPr/>
          <p:nvPr/>
        </p:nvSpPr>
        <p:spPr>
          <a:xfrm>
            <a:off x="4307840" y="1690688"/>
            <a:ext cx="5709920" cy="6765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aphicFrame>
        <p:nvGraphicFramePr>
          <p:cNvPr id="11" name="Table 10">
            <a:extLst>
              <a:ext uri="{FF2B5EF4-FFF2-40B4-BE49-F238E27FC236}">
                <a16:creationId xmlns:a16="http://schemas.microsoft.com/office/drawing/2014/main" id="{1EC8125B-BEA8-43EB-BC1B-BCFCBF635BAC}"/>
              </a:ext>
            </a:extLst>
          </p:cNvPr>
          <p:cNvGraphicFramePr>
            <a:graphicFrameLocks noGrp="1"/>
          </p:cNvGraphicFramePr>
          <p:nvPr>
            <p:extLst>
              <p:ext uri="{D42A27DB-BD31-4B8C-83A1-F6EECF244321}">
                <p14:modId xmlns:p14="http://schemas.microsoft.com/office/powerpoint/2010/main" val="1331858278"/>
              </p:ext>
            </p:extLst>
          </p:nvPr>
        </p:nvGraphicFramePr>
        <p:xfrm>
          <a:off x="347270" y="3672423"/>
          <a:ext cx="11497460" cy="2702560"/>
        </p:xfrm>
        <a:graphic>
          <a:graphicData uri="http://schemas.openxmlformats.org/drawingml/2006/table">
            <a:tbl>
              <a:tblPr firstRow="1" bandRow="1">
                <a:tableStyleId>{5C22544A-7EE6-4342-B048-85BDC9FD1C3A}</a:tableStyleId>
              </a:tblPr>
              <a:tblGrid>
                <a:gridCol w="2930708">
                  <a:extLst>
                    <a:ext uri="{9D8B030D-6E8A-4147-A177-3AD203B41FA5}">
                      <a16:colId xmlns:a16="http://schemas.microsoft.com/office/drawing/2014/main" val="20000"/>
                    </a:ext>
                  </a:extLst>
                </a:gridCol>
                <a:gridCol w="1767840">
                  <a:extLst>
                    <a:ext uri="{9D8B030D-6E8A-4147-A177-3AD203B41FA5}">
                      <a16:colId xmlns:a16="http://schemas.microsoft.com/office/drawing/2014/main" val="4195082276"/>
                    </a:ext>
                  </a:extLst>
                </a:gridCol>
                <a:gridCol w="6798912">
                  <a:extLst>
                    <a:ext uri="{9D8B030D-6E8A-4147-A177-3AD203B41FA5}">
                      <a16:colId xmlns:a16="http://schemas.microsoft.com/office/drawing/2014/main" val="3968076717"/>
                    </a:ext>
                  </a:extLst>
                </a:gridCol>
              </a:tblGrid>
              <a:tr h="219196">
                <a:tc>
                  <a:txBody>
                    <a:bodyPr/>
                    <a:lstStyle/>
                    <a:p>
                      <a:r>
                        <a:rPr lang="en-US" sz="2000" dirty="0"/>
                        <a:t>Meta-analyses</a:t>
                      </a:r>
                    </a:p>
                  </a:txBody>
                  <a:tcPr/>
                </a:tc>
                <a:tc>
                  <a:txBody>
                    <a:bodyPr/>
                    <a:lstStyle/>
                    <a:p>
                      <a:r>
                        <a:rPr lang="en-US" sz="2000" dirty="0"/>
                        <a:t>Results</a:t>
                      </a:r>
                    </a:p>
                  </a:txBody>
                  <a:tcPr/>
                </a:tc>
                <a:tc>
                  <a:txBody>
                    <a:bodyPr/>
                    <a:lstStyle/>
                    <a:p>
                      <a:r>
                        <a:rPr lang="en-US" sz="2000" baseline="0" dirty="0"/>
                        <a:t> Reduced risk of relapse or recurrence</a:t>
                      </a:r>
                      <a:endParaRPr lang="en-US" sz="2000" dirty="0"/>
                    </a:p>
                  </a:txBody>
                  <a:tcPr/>
                </a:tc>
                <a:extLst>
                  <a:ext uri="{0D108BD9-81ED-4DB2-BD59-A6C34878D82A}">
                    <a16:rowId xmlns:a16="http://schemas.microsoft.com/office/drawing/2014/main" val="10000"/>
                  </a:ext>
                </a:extLst>
              </a:tr>
              <a:tr h="219196">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baseline="0" dirty="0"/>
                        <a:t>Psychotherapy</a:t>
                      </a:r>
                    </a:p>
                  </a:txBody>
                  <a:tcPr>
                    <a:solidFill>
                      <a:schemeClr val="accent2">
                        <a:lumMod val="60000"/>
                        <a:lumOff val="4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94553">
                <a:tc>
                  <a:txBody>
                    <a:bodyPr/>
                    <a:lstStyle/>
                    <a:p>
                      <a:pPr marL="457200" marR="0" lvl="1" indent="-223838" algn="l" defTabSz="914400" rtl="0" eaLnBrk="1" fontAlgn="auto" latinLnBrk="0" hangingPunct="1">
                        <a:lnSpc>
                          <a:spcPct val="100000"/>
                        </a:lnSpc>
                        <a:spcBef>
                          <a:spcPts val="0"/>
                        </a:spcBef>
                        <a:spcAft>
                          <a:spcPts val="0"/>
                        </a:spcAft>
                        <a:buClrTx/>
                        <a:buSzTx/>
                        <a:buFontTx/>
                        <a:buNone/>
                        <a:tabLst/>
                        <a:defRPr/>
                      </a:pPr>
                      <a:r>
                        <a:rPr lang="en-US" sz="2000" b="1" baseline="0" dirty="0"/>
                        <a:t>vs. TAU</a:t>
                      </a:r>
                      <a:r>
                        <a:rPr lang="en-US" sz="2000" b="0" baseline="30000" dirty="0"/>
                        <a:t>94</a:t>
                      </a:r>
                      <a:r>
                        <a:rPr lang="en-US" sz="2000" baseline="30000" dirty="0"/>
                        <a:t>, level I</a:t>
                      </a:r>
                    </a:p>
                  </a:txBody>
                  <a:tcPr>
                    <a:solidFill>
                      <a:schemeClr val="accent2">
                        <a:lumMod val="60000"/>
                        <a:lumOff val="40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err="1"/>
                        <a:t>Favour</a:t>
                      </a:r>
                      <a:r>
                        <a:rPr lang="en-US" sz="2000" baseline="0" dirty="0"/>
                        <a:t> psychotherapy</a:t>
                      </a:r>
                      <a:endParaRPr lang="en-US" sz="2000" baseline="30000" dirty="0"/>
                    </a:p>
                  </a:txBody>
                  <a:tcPr>
                    <a:solidFill>
                      <a:schemeClr val="accent2">
                        <a:lumMod val="60000"/>
                        <a:lumOff val="40000"/>
                      </a:schemeClr>
                    </a:solidFill>
                  </a:tcPr>
                </a:tc>
                <a:tc>
                  <a:txBody>
                    <a:bodyPr/>
                    <a:lstStyle/>
                    <a:p>
                      <a:pPr lvl="0"/>
                      <a:r>
                        <a:rPr lang="en-US" sz="2000" dirty="0"/>
                        <a:t>RR=0.64, 95% CI 0.53 to 0.76; NNT=5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The effect during the continuation &amp; maintenance phase was better when it</a:t>
                      </a:r>
                      <a:r>
                        <a:rPr lang="en-US" sz="2000" b="1" dirty="0"/>
                        <a:t> </a:t>
                      </a:r>
                      <a:r>
                        <a:rPr lang="en-US" sz="2000" b="1" u="sng" dirty="0"/>
                        <a:t>include treatment during acute phase </a:t>
                      </a:r>
                      <a:r>
                        <a:rPr lang="en-US" sz="2000" dirty="0"/>
                        <a:t>(p=0.005)</a:t>
                      </a:r>
                      <a:endParaRPr lang="en-US" sz="2000" baseline="30000" dirty="0"/>
                    </a:p>
                  </a:txBody>
                  <a:tcPr>
                    <a:solidFill>
                      <a:schemeClr val="accent2">
                        <a:lumMod val="60000"/>
                        <a:lumOff val="40000"/>
                      </a:schemeClr>
                    </a:solidFill>
                  </a:tcPr>
                </a:tc>
                <a:extLst>
                  <a:ext uri="{0D108BD9-81ED-4DB2-BD59-A6C34878D82A}">
                    <a16:rowId xmlns:a16="http://schemas.microsoft.com/office/drawing/2014/main" val="10002"/>
                  </a:ext>
                </a:extLst>
              </a:tr>
              <a:tr h="569910">
                <a:tc>
                  <a:txBody>
                    <a:bodyPr/>
                    <a:lstStyle/>
                    <a:p>
                      <a:pPr marL="233363" lvl="1" indent="0"/>
                      <a:r>
                        <a:rPr lang="en-US" sz="2000" b="1" dirty="0"/>
                        <a:t>vs. antidepressants with/without TAU</a:t>
                      </a:r>
                      <a:r>
                        <a:rPr lang="en-US" sz="2000" baseline="30000" dirty="0"/>
                        <a:t>94, level I</a:t>
                      </a:r>
                    </a:p>
                  </a:txBody>
                  <a:tcPr>
                    <a:solidFill>
                      <a:schemeClr val="accent2">
                        <a:lumMod val="60000"/>
                        <a:lumOff val="40000"/>
                      </a:schemeClr>
                    </a:solidFill>
                  </a:tcPr>
                </a:tc>
                <a:tc>
                  <a:txBody>
                    <a:bodyPr/>
                    <a:lstStyle/>
                    <a:p>
                      <a:pPr marL="0" lvl="1" indent="0"/>
                      <a:r>
                        <a:rPr lang="en-US" sz="2000" dirty="0" err="1"/>
                        <a:t>Favour</a:t>
                      </a:r>
                      <a:r>
                        <a:rPr lang="en-US" sz="2000" baseline="0" dirty="0"/>
                        <a:t> psychotherapy</a:t>
                      </a:r>
                      <a:endParaRPr lang="en-US" sz="2000" baseline="30000" dirty="0"/>
                    </a:p>
                  </a:txBody>
                  <a:tcPr>
                    <a:solidFill>
                      <a:schemeClr val="accent2">
                        <a:lumMod val="60000"/>
                        <a:lumOff val="40000"/>
                      </a:schemeClr>
                    </a:solidFill>
                  </a:tcPr>
                </a:tc>
                <a:tc>
                  <a:txBody>
                    <a:bodyPr/>
                    <a:lstStyle/>
                    <a:p>
                      <a:pPr marL="0" lvl="1" indent="0"/>
                      <a:r>
                        <a:rPr lang="en-US" sz="2000" dirty="0"/>
                        <a:t>RR=0.83, 95% CI 0.70 to 0.97; NNT=13)</a:t>
                      </a:r>
                      <a:endParaRPr lang="en-US" sz="2000" baseline="30000" dirty="0"/>
                    </a:p>
                  </a:txBody>
                  <a:tcPr>
                    <a:solidFill>
                      <a:schemeClr val="accent2">
                        <a:lumMod val="60000"/>
                        <a:lumOff val="40000"/>
                      </a:schemeClr>
                    </a:solidFill>
                  </a:tcPr>
                </a:tc>
                <a:extLst>
                  <a:ext uri="{0D108BD9-81ED-4DB2-BD59-A6C34878D82A}">
                    <a16:rowId xmlns:a16="http://schemas.microsoft.com/office/drawing/2014/main" val="10003"/>
                  </a:ext>
                </a:extLst>
              </a:tr>
            </a:tbl>
          </a:graphicData>
        </a:graphic>
      </p:graphicFrame>
      <p:sp>
        <p:nvSpPr>
          <p:cNvPr id="2" name="TextBox 1">
            <a:extLst>
              <a:ext uri="{FF2B5EF4-FFF2-40B4-BE49-F238E27FC236}">
                <a16:creationId xmlns:a16="http://schemas.microsoft.com/office/drawing/2014/main" id="{AE45BDD3-CD14-43E6-89BC-16AC00F38F2F}"/>
              </a:ext>
            </a:extLst>
          </p:cNvPr>
          <p:cNvSpPr txBox="1"/>
          <p:nvPr/>
        </p:nvSpPr>
        <p:spPr>
          <a:xfrm>
            <a:off x="0" y="6395809"/>
            <a:ext cx="12192000" cy="523220"/>
          </a:xfrm>
          <a:prstGeom prst="rect">
            <a:avLst/>
          </a:prstGeom>
          <a:noFill/>
        </p:spPr>
        <p:txBody>
          <a:bodyPr wrap="square" rtlCol="0">
            <a:spAutoFit/>
          </a:bodyPr>
          <a:lstStyle/>
          <a:p>
            <a:r>
              <a:rPr lang="en-US" sz="1400" dirty="0"/>
              <a:t>94. </a:t>
            </a:r>
            <a:r>
              <a:rPr lang="en-US" sz="1400" dirty="0" err="1"/>
              <a:t>Biesheuvel-Leliefeld</a:t>
            </a:r>
            <a:r>
              <a:rPr lang="en-US" sz="1400" dirty="0"/>
              <a:t> KE, </a:t>
            </a:r>
            <a:r>
              <a:rPr lang="en-US" sz="1400" dirty="0" err="1"/>
              <a:t>Kok</a:t>
            </a:r>
            <a:r>
              <a:rPr lang="en-US" sz="1400" dirty="0"/>
              <a:t> GD, </a:t>
            </a:r>
            <a:r>
              <a:rPr lang="en-US" sz="1400" dirty="0" err="1"/>
              <a:t>Bockting</a:t>
            </a:r>
            <a:r>
              <a:rPr lang="en-US" sz="1400" dirty="0"/>
              <a:t> CL, et al. Effectiveness of psychological interventions in preventing recurrence of depressive disorder: meta-analysis and</a:t>
            </a:r>
          </a:p>
          <a:p>
            <a:r>
              <a:rPr lang="en-US" sz="1400" dirty="0"/>
              <a:t>       meta-regression. J Affect </a:t>
            </a:r>
            <a:r>
              <a:rPr lang="en-US" sz="1400" dirty="0" err="1"/>
              <a:t>Disord</a:t>
            </a:r>
            <a:r>
              <a:rPr lang="en-US" sz="1400" dirty="0"/>
              <a:t>. 2015;174:400-410.</a:t>
            </a:r>
          </a:p>
        </p:txBody>
      </p:sp>
    </p:spTree>
    <p:extLst>
      <p:ext uri="{BB962C8B-B14F-4D97-AF65-F5344CB8AC3E}">
        <p14:creationId xmlns:p14="http://schemas.microsoft.com/office/powerpoint/2010/main" val="13779418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xfrm>
            <a:off x="938274" y="177139"/>
            <a:ext cx="10515600" cy="1325563"/>
          </a:xfrm>
          <a:solidFill>
            <a:srgbClr val="FFC000"/>
          </a:solidFill>
        </p:spPr>
        <p:txBody>
          <a:bodyPr>
            <a:normAutofit/>
          </a:bodyPr>
          <a:lstStyle/>
          <a:p>
            <a:pPr algn="ctr"/>
            <a:r>
              <a:rPr lang="en-US" b="1" dirty="0"/>
              <a:t>Continuation &amp; Maintenance Phase</a:t>
            </a:r>
            <a:endParaRPr lang="en-US" b="1" baseline="30000"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58750"/>
            <a:ext cx="854190" cy="1254812"/>
          </a:xfrm>
          <a:prstGeom prst="rect">
            <a:avLst/>
          </a:prstGeom>
          <a:effectLst>
            <a:outerShdw blurRad="50800" dist="38100" dir="18900000" algn="bl" rotWithShape="0">
              <a:prstClr val="black">
                <a:alpha val="40000"/>
              </a:prstClr>
            </a:outerShdw>
            <a:softEdge rad="0"/>
          </a:effectLst>
        </p:spPr>
      </p:pic>
      <p:sp>
        <p:nvSpPr>
          <p:cNvPr id="4" name="Rectangle 3">
            <a:extLst>
              <a:ext uri="{FF2B5EF4-FFF2-40B4-BE49-F238E27FC236}">
                <a16:creationId xmlns:a16="http://schemas.microsoft.com/office/drawing/2014/main" id="{221BA2D4-1FEA-4DC1-880F-D9F3BA6B4756}"/>
              </a:ext>
            </a:extLst>
          </p:cNvPr>
          <p:cNvSpPr/>
          <p:nvPr/>
        </p:nvSpPr>
        <p:spPr>
          <a:xfrm>
            <a:off x="4307840" y="1690688"/>
            <a:ext cx="5709920" cy="6765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Table 7">
            <a:extLst>
              <a:ext uri="{FF2B5EF4-FFF2-40B4-BE49-F238E27FC236}">
                <a16:creationId xmlns:a16="http://schemas.microsoft.com/office/drawing/2014/main" id="{D6E2B80D-A833-4129-8858-F9908C58AC00}"/>
              </a:ext>
            </a:extLst>
          </p:cNvPr>
          <p:cNvGraphicFramePr>
            <a:graphicFrameLocks noGrp="1"/>
          </p:cNvGraphicFramePr>
          <p:nvPr>
            <p:extLst>
              <p:ext uri="{D42A27DB-BD31-4B8C-83A1-F6EECF244321}">
                <p14:modId xmlns:p14="http://schemas.microsoft.com/office/powerpoint/2010/main" val="657378440"/>
              </p:ext>
            </p:extLst>
          </p:nvPr>
        </p:nvGraphicFramePr>
        <p:xfrm>
          <a:off x="938274" y="1690688"/>
          <a:ext cx="10515601" cy="4175760"/>
        </p:xfrm>
        <a:graphic>
          <a:graphicData uri="http://schemas.openxmlformats.org/drawingml/2006/table">
            <a:tbl>
              <a:tblPr firstRow="1" bandRow="1">
                <a:tableStyleId>{5C22544A-7EE6-4342-B048-85BDC9FD1C3A}</a:tableStyleId>
              </a:tblPr>
              <a:tblGrid>
                <a:gridCol w="4276355">
                  <a:extLst>
                    <a:ext uri="{9D8B030D-6E8A-4147-A177-3AD203B41FA5}">
                      <a16:colId xmlns:a16="http://schemas.microsoft.com/office/drawing/2014/main" val="20000"/>
                    </a:ext>
                  </a:extLst>
                </a:gridCol>
                <a:gridCol w="1995497">
                  <a:extLst>
                    <a:ext uri="{9D8B030D-6E8A-4147-A177-3AD203B41FA5}">
                      <a16:colId xmlns:a16="http://schemas.microsoft.com/office/drawing/2014/main" val="3042957240"/>
                    </a:ext>
                  </a:extLst>
                </a:gridCol>
                <a:gridCol w="4243749">
                  <a:extLst>
                    <a:ext uri="{9D8B030D-6E8A-4147-A177-3AD203B41FA5}">
                      <a16:colId xmlns:a16="http://schemas.microsoft.com/office/drawing/2014/main" val="1994836566"/>
                    </a:ext>
                  </a:extLst>
                </a:gridCol>
              </a:tblGrid>
              <a:tr h="236244">
                <a:tc>
                  <a:txBody>
                    <a:bodyPr/>
                    <a:lstStyle/>
                    <a:p>
                      <a:r>
                        <a:rPr lang="en-US" sz="1600" dirty="0"/>
                        <a:t>Meta-analyses</a:t>
                      </a:r>
                    </a:p>
                  </a:txBody>
                  <a:tcPr/>
                </a:tc>
                <a:tc>
                  <a:txBody>
                    <a:bodyPr/>
                    <a:lstStyle/>
                    <a:p>
                      <a:r>
                        <a:rPr lang="en-US" sz="1600" dirty="0"/>
                        <a:t>Results</a:t>
                      </a:r>
                    </a:p>
                  </a:txBody>
                  <a:tcPr/>
                </a:tc>
                <a:tc>
                  <a:txBody>
                    <a:bodyPr/>
                    <a:lstStyle/>
                    <a:p>
                      <a:r>
                        <a:rPr lang="en-US" sz="1600" baseline="0"/>
                        <a:t> Reduced risk of relapse or recurrence</a:t>
                      </a:r>
                      <a:endParaRPr lang="en-US" sz="1600" dirty="0"/>
                    </a:p>
                  </a:txBody>
                  <a:tcPr/>
                </a:tc>
                <a:extLst>
                  <a:ext uri="{0D108BD9-81ED-4DB2-BD59-A6C34878D82A}">
                    <a16:rowId xmlns:a16="http://schemas.microsoft.com/office/drawing/2014/main" val="10000"/>
                  </a:ext>
                </a:extLst>
              </a:tr>
              <a:tr h="236244">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Cognitive</a:t>
                      </a:r>
                      <a:r>
                        <a:rPr lang="en-US" sz="1600" b="1" baseline="0" dirty="0"/>
                        <a:t> </a:t>
                      </a:r>
                      <a:r>
                        <a:rPr lang="en-US" sz="1600" b="1" baseline="0" dirty="0" err="1"/>
                        <a:t>Behavioural</a:t>
                      </a:r>
                      <a:r>
                        <a:rPr lang="en-US" sz="1600" b="1" baseline="0" dirty="0"/>
                        <a:t> Therapy</a:t>
                      </a:r>
                      <a:endParaRPr lang="en-US" sz="1600" b="1" dirty="0"/>
                    </a:p>
                  </a:txBody>
                  <a:tcPr>
                    <a:solidFill>
                      <a:schemeClr val="accent4">
                        <a:lumMod val="60000"/>
                        <a:lumOff val="4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b="1" dirty="0"/>
                    </a:p>
                  </a:txBody>
                  <a:tcPr>
                    <a:solidFill>
                      <a:schemeClr val="accent4">
                        <a:lumMod val="60000"/>
                        <a:lumOff val="4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b="1" dirty="0"/>
                    </a:p>
                  </a:txBody>
                  <a:tcPr>
                    <a:solidFill>
                      <a:schemeClr val="accent4">
                        <a:lumMod val="60000"/>
                        <a:lumOff val="40000"/>
                      </a:schemeClr>
                    </a:solidFill>
                  </a:tcPr>
                </a:tc>
                <a:extLst>
                  <a:ext uri="{0D108BD9-81ED-4DB2-BD59-A6C34878D82A}">
                    <a16:rowId xmlns:a16="http://schemas.microsoft.com/office/drawing/2014/main" val="10001"/>
                  </a:ext>
                </a:extLst>
              </a:tr>
              <a:tr h="236244">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b="1" dirty="0"/>
                        <a:t>vs. TAU</a:t>
                      </a:r>
                      <a:r>
                        <a:rPr lang="en-US" sz="1600" b="0" baseline="30000" dirty="0"/>
                        <a:t>94</a:t>
                      </a:r>
                      <a:r>
                        <a:rPr lang="en-US" sz="1600" baseline="30000" dirty="0"/>
                        <a:t>, level I</a:t>
                      </a:r>
                      <a:endParaRPr lang="en-US" sz="1600" b="1" baseline="30000" dirty="0"/>
                    </a:p>
                  </a:txBody>
                  <a:tcPr>
                    <a:solidFill>
                      <a:schemeClr val="accent4">
                        <a:lumMod val="60000"/>
                        <a:lumOff val="4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dirty="0" err="1"/>
                        <a:t>Favour</a:t>
                      </a:r>
                      <a:r>
                        <a:rPr lang="en-US" sz="1600" baseline="0" dirty="0"/>
                        <a:t> CBT</a:t>
                      </a:r>
                      <a:endParaRPr lang="en-US" sz="1600" b="1" dirty="0"/>
                    </a:p>
                  </a:txBody>
                  <a:tcPr>
                    <a:solidFill>
                      <a:schemeClr val="accent4">
                        <a:lumMod val="60000"/>
                        <a:lumOff val="4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a:solidFill>
                            <a:schemeClr val="dk1"/>
                          </a:solidFill>
                          <a:latin typeface="+mn-lt"/>
                          <a:ea typeface="+mn-ea"/>
                          <a:cs typeface="+mn-cs"/>
                        </a:rPr>
                        <a:t>RR=0.68, 95% CI 0.54 to 0.87; NNT=5</a:t>
                      </a:r>
                      <a:endParaRPr lang="en-US" sz="1600" b="1" dirty="0"/>
                    </a:p>
                  </a:txBody>
                  <a:tcPr>
                    <a:solidFill>
                      <a:schemeClr val="accent4">
                        <a:lumMod val="60000"/>
                        <a:lumOff val="40000"/>
                      </a:schemeClr>
                    </a:solidFill>
                  </a:tcPr>
                </a:tc>
                <a:extLst>
                  <a:ext uri="{0D108BD9-81ED-4DB2-BD59-A6C34878D82A}">
                    <a16:rowId xmlns:a16="http://schemas.microsoft.com/office/drawing/2014/main" val="10002"/>
                  </a:ext>
                </a:extLst>
              </a:tr>
              <a:tr h="236244">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b="1" dirty="0"/>
                        <a:t>vs. anti-depressants</a:t>
                      </a:r>
                      <a:r>
                        <a:rPr lang="en-US" sz="1600" b="0" baseline="30000" dirty="0"/>
                        <a:t>94</a:t>
                      </a:r>
                      <a:r>
                        <a:rPr lang="en-US" sz="1600" baseline="30000" dirty="0"/>
                        <a:t>, level I</a:t>
                      </a:r>
                      <a:endParaRPr lang="en-US" sz="1600" b="1" baseline="30000" dirty="0"/>
                    </a:p>
                  </a:txBody>
                  <a:tcPr>
                    <a:solidFill>
                      <a:schemeClr val="accent4">
                        <a:lumMod val="60000"/>
                        <a:lumOff val="4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dirty="0"/>
                        <a:t>NS difference</a:t>
                      </a:r>
                      <a:endParaRPr lang="en-US" sz="1600" b="1" dirty="0"/>
                    </a:p>
                  </a:txBody>
                  <a:tcPr>
                    <a:solidFill>
                      <a:schemeClr val="accent4">
                        <a:lumMod val="60000"/>
                        <a:lumOff val="4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b="1" dirty="0"/>
                    </a:p>
                  </a:txBody>
                  <a:tcPr>
                    <a:solidFill>
                      <a:schemeClr val="accent4">
                        <a:lumMod val="60000"/>
                        <a:lumOff val="40000"/>
                      </a:schemeClr>
                    </a:solidFill>
                  </a:tcPr>
                </a:tc>
                <a:extLst>
                  <a:ext uri="{0D108BD9-81ED-4DB2-BD59-A6C34878D82A}">
                    <a16:rowId xmlns:a16="http://schemas.microsoft.com/office/drawing/2014/main" val="10003"/>
                  </a:ext>
                </a:extLst>
              </a:tr>
              <a:tr h="236244">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i="0" u="none" strike="noStrike" kern="1200" baseline="0" dirty="0">
                          <a:solidFill>
                            <a:schemeClr val="dk1"/>
                          </a:solidFill>
                          <a:latin typeface="+mn-lt"/>
                          <a:ea typeface="+mn-ea"/>
                          <a:cs typeface="+mn-cs"/>
                        </a:rPr>
                        <a:t>Mindfulness-based Cognitive Therapy</a:t>
                      </a:r>
                      <a:endParaRPr lang="en-US" sz="1600" b="1" dirty="0"/>
                    </a:p>
                  </a:txBody>
                  <a:tcPr>
                    <a:solidFill>
                      <a:schemeClr val="accent2">
                        <a:lumMod val="60000"/>
                        <a:lumOff val="4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r h="236244">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b="1" dirty="0"/>
                        <a:t>vs. TAU</a:t>
                      </a:r>
                      <a:r>
                        <a:rPr lang="en-US" sz="1600" b="0" baseline="30000" dirty="0"/>
                        <a:t>94</a:t>
                      </a:r>
                      <a:r>
                        <a:rPr lang="en-US" sz="1600" baseline="30000" dirty="0"/>
                        <a:t>, level I</a:t>
                      </a:r>
                      <a:endParaRPr lang="en-US" sz="1600" b="1" baseline="30000" dirty="0"/>
                    </a:p>
                  </a:txBody>
                  <a:tcPr>
                    <a:solidFill>
                      <a:schemeClr val="accent2">
                        <a:lumMod val="60000"/>
                        <a:lumOff val="4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a:t>Favour</a:t>
                      </a:r>
                      <a:r>
                        <a:rPr lang="en-US" sz="1600" baseline="0"/>
                        <a:t> MBCT</a:t>
                      </a:r>
                      <a:endParaRPr lang="en-US" sz="1600" b="1" dirty="0"/>
                    </a:p>
                  </a:txBody>
                  <a:tcPr>
                    <a:solidFill>
                      <a:schemeClr val="accent2">
                        <a:lumMod val="60000"/>
                        <a:lumOff val="4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a:solidFill>
                            <a:schemeClr val="dk1"/>
                          </a:solidFill>
                          <a:latin typeface="+mn-lt"/>
                          <a:ea typeface="+mn-ea"/>
                          <a:cs typeface="+mn-cs"/>
                        </a:rPr>
                        <a:t>RR=0.66, 95% CI 0.53 to 0.82; NNT=4</a:t>
                      </a:r>
                      <a:endParaRPr lang="en-US" sz="1600" b="1" dirty="0"/>
                    </a:p>
                  </a:txBody>
                  <a:tcPr>
                    <a:solidFill>
                      <a:schemeClr val="accent2">
                        <a:lumMod val="60000"/>
                        <a:lumOff val="40000"/>
                      </a:schemeClr>
                    </a:solidFill>
                  </a:tcPr>
                </a:tc>
                <a:extLst>
                  <a:ext uri="{0D108BD9-81ED-4DB2-BD59-A6C34878D82A}">
                    <a16:rowId xmlns:a16="http://schemas.microsoft.com/office/drawing/2014/main" val="10005"/>
                  </a:ext>
                </a:extLst>
              </a:tr>
              <a:tr h="236244">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b="1" dirty="0"/>
                        <a:t>vs. anti-depressants</a:t>
                      </a:r>
                      <a:r>
                        <a:rPr lang="en-US" sz="1600" b="0" baseline="30000" dirty="0"/>
                        <a:t>94</a:t>
                      </a:r>
                      <a:r>
                        <a:rPr lang="en-US" sz="1600" baseline="30000" dirty="0"/>
                        <a:t>, level I</a:t>
                      </a:r>
                      <a:endParaRPr lang="en-US" sz="1600" b="1" baseline="30000" dirty="0"/>
                    </a:p>
                  </a:txBody>
                  <a:tcPr>
                    <a:solidFill>
                      <a:schemeClr val="accent2">
                        <a:lumMod val="60000"/>
                        <a:lumOff val="4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NS difference</a:t>
                      </a:r>
                      <a:endParaRPr lang="en-US" sz="1600" b="1" dirty="0"/>
                    </a:p>
                  </a:txBody>
                  <a:tcPr>
                    <a:solidFill>
                      <a:schemeClr val="accent2">
                        <a:lumMod val="60000"/>
                        <a:lumOff val="4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b="1" dirty="0"/>
                    </a:p>
                  </a:txBody>
                  <a:tcPr>
                    <a:solidFill>
                      <a:schemeClr val="accent2">
                        <a:lumMod val="60000"/>
                        <a:lumOff val="40000"/>
                      </a:schemeClr>
                    </a:solidFill>
                  </a:tcPr>
                </a:tc>
                <a:extLst>
                  <a:ext uri="{0D108BD9-81ED-4DB2-BD59-A6C34878D82A}">
                    <a16:rowId xmlns:a16="http://schemas.microsoft.com/office/drawing/2014/main" val="10006"/>
                  </a:ext>
                </a:extLst>
              </a:tr>
              <a:tr h="5798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i="0" u="none" strike="noStrike" kern="1200" baseline="0" dirty="0">
                          <a:solidFill>
                            <a:schemeClr val="dk1"/>
                          </a:solidFill>
                          <a:latin typeface="+mn-lt"/>
                          <a:ea typeface="+mn-ea"/>
                          <a:cs typeface="+mn-cs"/>
                        </a:rPr>
                        <a:t>Mindfulness-based Cognitive Therapy</a:t>
                      </a:r>
                      <a:r>
                        <a:rPr lang="en-US" sz="1600" b="0" i="0" u="none" strike="noStrike" kern="1200" baseline="0" dirty="0">
                          <a:solidFill>
                            <a:schemeClr val="dk1"/>
                          </a:solidFill>
                          <a:latin typeface="+mn-lt"/>
                          <a:ea typeface="+mn-ea"/>
                          <a:cs typeface="+mn-cs"/>
                        </a:rPr>
                        <a:t> with support to taper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b="1" i="0" u="none" strike="noStrike" kern="1200" baseline="0" dirty="0">
                          <a:solidFill>
                            <a:schemeClr val="dk1"/>
                          </a:solidFill>
                          <a:latin typeface="+mn-lt"/>
                          <a:ea typeface="+mn-ea"/>
                          <a:cs typeface="+mn-cs"/>
                        </a:rPr>
                        <a:t>vs. anti-depressants</a:t>
                      </a:r>
                      <a:r>
                        <a:rPr lang="en-US" sz="1600" b="0" i="0" u="none" strike="noStrike" kern="1200" baseline="30000" dirty="0">
                          <a:solidFill>
                            <a:schemeClr val="dk1"/>
                          </a:solidFill>
                          <a:latin typeface="+mn-lt"/>
                          <a:ea typeface="+mn-ea"/>
                          <a:cs typeface="+mn-cs"/>
                        </a:rPr>
                        <a:t>95, level I</a:t>
                      </a:r>
                      <a:endParaRPr lang="en-US" sz="1600" b="1" baseline="30000" dirty="0"/>
                    </a:p>
                  </a:txBody>
                  <a:tcPr>
                    <a:solidFill>
                      <a:schemeClr val="accent2">
                        <a:lumMod val="60000"/>
                        <a:lumOff val="4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NS difference</a:t>
                      </a:r>
                      <a:endParaRPr lang="en-US" sz="1600" b="1" dirty="0"/>
                    </a:p>
                  </a:txBody>
                  <a:tcPr>
                    <a:solidFill>
                      <a:schemeClr val="accent2">
                        <a:lumMod val="60000"/>
                        <a:lumOff val="4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b="1" dirty="0"/>
                    </a:p>
                  </a:txBody>
                  <a:tcPr>
                    <a:solidFill>
                      <a:schemeClr val="accent2">
                        <a:lumMod val="60000"/>
                        <a:lumOff val="40000"/>
                      </a:schemeClr>
                    </a:solidFill>
                  </a:tcPr>
                </a:tc>
                <a:extLst>
                  <a:ext uri="{0D108BD9-81ED-4DB2-BD59-A6C34878D82A}">
                    <a16:rowId xmlns:a16="http://schemas.microsoft.com/office/drawing/2014/main" val="10007"/>
                  </a:ext>
                </a:extLst>
              </a:tr>
              <a:tr h="236244">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Interpersonal Therapy</a:t>
                      </a:r>
                    </a:p>
                  </a:txBody>
                  <a:tcPr>
                    <a:solidFill>
                      <a:schemeClr val="accent6">
                        <a:lumMod val="40000"/>
                        <a:lumOff val="60000"/>
                      </a:schemeClr>
                    </a:solidFill>
                  </a:tcPr>
                </a:tc>
                <a:tc hMerge="1">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2000" b="1" baseline="0" dirty="0"/>
                    </a:p>
                  </a:txBody>
                  <a:tcPr>
                    <a:solidFill>
                      <a:schemeClr val="accent6">
                        <a:lumMod val="40000"/>
                        <a:lumOff val="60000"/>
                      </a:schemeClr>
                    </a:solidFill>
                  </a:tcPr>
                </a:tc>
                <a:tc hMerge="1">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400" b="1" dirty="0"/>
                    </a:p>
                  </a:txBody>
                  <a:tcPr>
                    <a:solidFill>
                      <a:schemeClr val="accent6">
                        <a:lumMod val="40000"/>
                        <a:lumOff val="60000"/>
                      </a:schemeClr>
                    </a:solidFill>
                  </a:tcPr>
                </a:tc>
                <a:extLst>
                  <a:ext uri="{0D108BD9-81ED-4DB2-BD59-A6C34878D82A}">
                    <a16:rowId xmlns:a16="http://schemas.microsoft.com/office/drawing/2014/main" val="10008"/>
                  </a:ext>
                </a:extLst>
              </a:tr>
              <a:tr h="236244">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b="1" dirty="0"/>
                        <a:t>vs. TAU</a:t>
                      </a:r>
                      <a:r>
                        <a:rPr lang="en-US" sz="1600" b="0" baseline="30000" dirty="0"/>
                        <a:t>94</a:t>
                      </a:r>
                      <a:r>
                        <a:rPr lang="en-US" sz="1600" baseline="30000" dirty="0"/>
                        <a:t>, level I</a:t>
                      </a:r>
                    </a:p>
                  </a:txBody>
                  <a:tcPr>
                    <a:solidFill>
                      <a:schemeClr val="accent6">
                        <a:lumMod val="40000"/>
                        <a:lumOff val="6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dirty="0" err="1"/>
                        <a:t>Favour</a:t>
                      </a:r>
                      <a:r>
                        <a:rPr lang="en-US" sz="1600" baseline="0" dirty="0"/>
                        <a:t> IPT</a:t>
                      </a:r>
                    </a:p>
                  </a:txBody>
                  <a:tcPr>
                    <a:solidFill>
                      <a:schemeClr val="accent6">
                        <a:lumMod val="40000"/>
                        <a:lumOff val="6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chemeClr val="dk1"/>
                          </a:solidFill>
                          <a:latin typeface="+mn-lt"/>
                          <a:ea typeface="+mn-ea"/>
                          <a:cs typeface="+mn-cs"/>
                        </a:rPr>
                        <a:t>RR=0.41, 95% CI 0.27 to 0.63; NNT=6</a:t>
                      </a:r>
                      <a:endParaRPr lang="en-US" sz="1600" b="1" dirty="0"/>
                    </a:p>
                  </a:txBody>
                  <a:tcPr>
                    <a:solidFill>
                      <a:schemeClr val="accent6">
                        <a:lumMod val="40000"/>
                        <a:lumOff val="60000"/>
                      </a:schemeClr>
                    </a:solidFill>
                  </a:tcPr>
                </a:tc>
                <a:extLst>
                  <a:ext uri="{0D108BD9-81ED-4DB2-BD59-A6C34878D82A}">
                    <a16:rowId xmlns:a16="http://schemas.microsoft.com/office/drawing/2014/main" val="4244775562"/>
                  </a:ext>
                </a:extLst>
              </a:tr>
              <a:tr h="298391">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b="1" dirty="0"/>
                        <a:t>vs. anti-depressants</a:t>
                      </a:r>
                      <a:r>
                        <a:rPr lang="en-US" sz="1600" b="0" baseline="30000" dirty="0"/>
                        <a:t>94</a:t>
                      </a:r>
                      <a:r>
                        <a:rPr lang="en-US" sz="1600" baseline="30000" dirty="0"/>
                        <a:t>, level I</a:t>
                      </a:r>
                      <a:endParaRPr lang="en-US" sz="1600" b="1" baseline="30000" dirty="0"/>
                    </a:p>
                  </a:txBody>
                  <a:tcPr>
                    <a:solidFill>
                      <a:schemeClr val="accent6">
                        <a:lumMod val="40000"/>
                        <a:lumOff val="6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600" b="0" baseline="0" dirty="0"/>
                        <a:t>NS difference</a:t>
                      </a:r>
                      <a:endParaRPr lang="en-US" sz="1600" b="1" dirty="0"/>
                    </a:p>
                  </a:txBody>
                  <a:tcPr>
                    <a:solidFill>
                      <a:schemeClr val="accent6">
                        <a:lumMod val="40000"/>
                        <a:lumOff val="60000"/>
                      </a:schemeClr>
                    </a:solidFill>
                  </a:tcPr>
                </a:tc>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600" b="1" dirty="0"/>
                    </a:p>
                  </a:txBody>
                  <a:tcPr>
                    <a:solidFill>
                      <a:schemeClr val="accent6">
                        <a:lumMod val="40000"/>
                        <a:lumOff val="60000"/>
                      </a:schemeClr>
                    </a:solidFill>
                  </a:tcPr>
                </a:tc>
                <a:extLst>
                  <a:ext uri="{0D108BD9-81ED-4DB2-BD59-A6C34878D82A}">
                    <a16:rowId xmlns:a16="http://schemas.microsoft.com/office/drawing/2014/main" val="3069908943"/>
                  </a:ext>
                </a:extLst>
              </a:tr>
            </a:tbl>
          </a:graphicData>
        </a:graphic>
      </p:graphicFrame>
      <p:sp>
        <p:nvSpPr>
          <p:cNvPr id="2" name="TextBox 1">
            <a:extLst>
              <a:ext uri="{FF2B5EF4-FFF2-40B4-BE49-F238E27FC236}">
                <a16:creationId xmlns:a16="http://schemas.microsoft.com/office/drawing/2014/main" id="{B0533E83-1DF2-4A48-8FAC-AC102A696A16}"/>
              </a:ext>
            </a:extLst>
          </p:cNvPr>
          <p:cNvSpPr txBox="1"/>
          <p:nvPr/>
        </p:nvSpPr>
        <p:spPr>
          <a:xfrm>
            <a:off x="0" y="6054434"/>
            <a:ext cx="12191999" cy="830997"/>
          </a:xfrm>
          <a:prstGeom prst="rect">
            <a:avLst/>
          </a:prstGeom>
          <a:noFill/>
        </p:spPr>
        <p:txBody>
          <a:bodyPr wrap="square" rtlCol="0">
            <a:spAutoFit/>
          </a:bodyPr>
          <a:lstStyle/>
          <a:p>
            <a:r>
              <a:rPr lang="en-US" sz="1200" dirty="0"/>
              <a:t>94. </a:t>
            </a:r>
            <a:r>
              <a:rPr lang="en-US" sz="1200" dirty="0" err="1"/>
              <a:t>Biesheuvel-Leliefeld</a:t>
            </a:r>
            <a:r>
              <a:rPr lang="en-US" sz="1200" dirty="0"/>
              <a:t> KE, </a:t>
            </a:r>
            <a:r>
              <a:rPr lang="en-US" sz="1200" dirty="0" err="1"/>
              <a:t>Kok</a:t>
            </a:r>
            <a:r>
              <a:rPr lang="en-US" sz="1200" dirty="0"/>
              <a:t> GD, </a:t>
            </a:r>
            <a:r>
              <a:rPr lang="en-US" sz="1200" dirty="0" err="1"/>
              <a:t>Bockting</a:t>
            </a:r>
            <a:r>
              <a:rPr lang="en-US" sz="1200" dirty="0"/>
              <a:t> CL, et al. Effectiveness of psychological interventions in preventing recurrence of depressive disorder: meta-analysis and meta-regression. J Affect  </a:t>
            </a:r>
          </a:p>
          <a:p>
            <a:r>
              <a:rPr lang="en-US" sz="1200" dirty="0"/>
              <a:t>       </a:t>
            </a:r>
            <a:r>
              <a:rPr lang="en-US" sz="1200" dirty="0" err="1"/>
              <a:t>Disord</a:t>
            </a:r>
            <a:r>
              <a:rPr lang="en-US" sz="1200" dirty="0"/>
              <a:t>. 2015;174:400-410.</a:t>
            </a:r>
          </a:p>
          <a:p>
            <a:r>
              <a:rPr lang="en-US" sz="1200" dirty="0"/>
              <a:t>95. </a:t>
            </a:r>
            <a:r>
              <a:rPr lang="en-US" sz="1200" dirty="0" err="1"/>
              <a:t>Kuyken</a:t>
            </a:r>
            <a:r>
              <a:rPr lang="en-US" sz="1200" dirty="0"/>
              <a:t> W, Hayes R, Barrett B, et al. The effectiveness and cost-effectiveness of mindfulness-based cognitive therapy compared with maintenance antidepressant  treatment in the prevention </a:t>
            </a:r>
          </a:p>
          <a:p>
            <a:r>
              <a:rPr lang="en-US" sz="1200" dirty="0"/>
              <a:t>       of depressive relapse/recurrence: results of a </a:t>
            </a:r>
            <a:r>
              <a:rPr lang="en-US" sz="1200" dirty="0" err="1"/>
              <a:t>randomised</a:t>
            </a:r>
            <a:r>
              <a:rPr lang="en-US" sz="1200" dirty="0"/>
              <a:t> controlled trial (the PREVENT study). Health Technol Assess.2015;19(73):1-124.</a:t>
            </a:r>
          </a:p>
        </p:txBody>
      </p:sp>
    </p:spTree>
    <p:extLst>
      <p:ext uri="{BB962C8B-B14F-4D97-AF65-F5344CB8AC3E}">
        <p14:creationId xmlns:p14="http://schemas.microsoft.com/office/powerpoint/2010/main" val="37420769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	Take Home Messages  </a:t>
            </a:r>
          </a:p>
        </p:txBody>
      </p:sp>
      <p:sp>
        <p:nvSpPr>
          <p:cNvPr id="7" name="TextBox 6">
            <a:extLst>
              <a:ext uri="{FF2B5EF4-FFF2-40B4-BE49-F238E27FC236}">
                <a16:creationId xmlns:a16="http://schemas.microsoft.com/office/drawing/2014/main" id="{224D7CFC-B824-4EF7-B9AD-D438F3599F8F}"/>
              </a:ext>
            </a:extLst>
          </p:cNvPr>
          <p:cNvSpPr txBox="1"/>
          <p:nvPr/>
        </p:nvSpPr>
        <p:spPr>
          <a:xfrm>
            <a:off x="2744965" y="6492875"/>
            <a:ext cx="841822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Training Module CPG Management of Major Depressive Disorder (Second Edition) </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pic>
        <p:nvPicPr>
          <p:cNvPr id="2" name="Picture 1">
            <a:extLst>
              <a:ext uri="{FF2B5EF4-FFF2-40B4-BE49-F238E27FC236}">
                <a16:creationId xmlns:a16="http://schemas.microsoft.com/office/drawing/2014/main" id="{66CE8E56-F852-4B46-910F-5857AFE9F9BC}"/>
              </a:ext>
            </a:extLst>
          </p:cNvPr>
          <p:cNvPicPr>
            <a:picLocks noChangeAspect="1"/>
          </p:cNvPicPr>
          <p:nvPr/>
        </p:nvPicPr>
        <p:blipFill>
          <a:blip r:embed="rId5"/>
          <a:stretch>
            <a:fillRect/>
          </a:stretch>
        </p:blipFill>
        <p:spPr>
          <a:xfrm>
            <a:off x="84084" y="1964093"/>
            <a:ext cx="11748010" cy="4255377"/>
          </a:xfrm>
          <a:prstGeom prst="rect">
            <a:avLst/>
          </a:prstGeom>
        </p:spPr>
      </p:pic>
      <p:pic>
        <p:nvPicPr>
          <p:cNvPr id="8" name="Picture 2" descr="Image result for icon take home message">
            <a:extLst>
              <a:ext uri="{FF2B5EF4-FFF2-40B4-BE49-F238E27FC236}">
                <a16:creationId xmlns:a16="http://schemas.microsoft.com/office/drawing/2014/main" id="{7BD293A1-3F6D-4AFE-B9FF-E26283D7F09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76219" y="1878674"/>
            <a:ext cx="1738164" cy="1738165"/>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a:extLst>
              <a:ext uri="{FF2B5EF4-FFF2-40B4-BE49-F238E27FC236}">
                <a16:creationId xmlns:a16="http://schemas.microsoft.com/office/drawing/2014/main" id="{EA87FE6F-3CD6-446A-9D2E-E07B5841CC59}"/>
              </a:ext>
            </a:extLst>
          </p:cNvPr>
          <p:cNvSpPr txBox="1">
            <a:spLocks noGrp="1"/>
          </p:cNvSpPr>
          <p:nvPr>
            <p:ph idx="1"/>
          </p:nvPr>
        </p:nvSpPr>
        <p:spPr>
          <a:xfrm>
            <a:off x="183627" y="4203853"/>
            <a:ext cx="3559698" cy="1311112"/>
          </a:xfrm>
          <a:prstGeom prst="roundRect">
            <a:avLst/>
          </a:prstGeom>
          <a:solidFill>
            <a:schemeClr val="accent6">
              <a:lumMod val="60000"/>
              <a:lumOff val="40000"/>
            </a:schemeClr>
          </a:solidFill>
          <a:ln w="12700" cap="flat" cmpd="sng" algn="ctr">
            <a:solidFill>
              <a:schemeClr val="accent6">
                <a:lumMod val="40000"/>
                <a:lumOff val="60000"/>
              </a:schemeClr>
            </a:solidFill>
            <a:prstDash val="solid"/>
            <a:miter lim="800000"/>
          </a:ln>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None/>
            </a:pPr>
            <a:r>
              <a:rPr lang="en-US" sz="3000" b="1" dirty="0"/>
              <a:t>Mild to Moderate </a:t>
            </a:r>
          </a:p>
          <a:p>
            <a:pPr marL="0" indent="0" algn="ctr">
              <a:buNone/>
            </a:pPr>
            <a:r>
              <a:rPr lang="en-US" sz="3000" dirty="0"/>
              <a:t>Psychotherapy</a:t>
            </a:r>
          </a:p>
        </p:txBody>
      </p:sp>
      <p:pic>
        <p:nvPicPr>
          <p:cNvPr id="10" name="Picture 4" descr="Image result for TICK">
            <a:extLst>
              <a:ext uri="{FF2B5EF4-FFF2-40B4-BE49-F238E27FC236}">
                <a16:creationId xmlns:a16="http://schemas.microsoft.com/office/drawing/2014/main" id="{0F8B2CF1-AD4F-44DA-AD82-E764652AF10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6297" y="4651289"/>
            <a:ext cx="571355" cy="599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12731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0ED03EDB-0234-4CFF-841F-C7EC18140686}"/>
              </a:ext>
            </a:extLst>
          </p:cNvPr>
          <p:cNvGraphicFramePr>
            <a:graphicFrameLocks noGrp="1"/>
          </p:cNvGraphicFramePr>
          <p:nvPr>
            <p:extLst>
              <p:ext uri="{D42A27DB-BD31-4B8C-83A1-F6EECF244321}">
                <p14:modId xmlns:p14="http://schemas.microsoft.com/office/powerpoint/2010/main" val="3510943217"/>
              </p:ext>
            </p:extLst>
          </p:nvPr>
        </p:nvGraphicFramePr>
        <p:xfrm>
          <a:off x="542261" y="1710201"/>
          <a:ext cx="11079127" cy="5029200"/>
        </p:xfrm>
        <a:graphic>
          <a:graphicData uri="http://schemas.openxmlformats.org/drawingml/2006/table">
            <a:tbl>
              <a:tblPr firstRow="1" bandRow="1">
                <a:tableStyleId>{5C22544A-7EE6-4342-B048-85BDC9FD1C3A}</a:tableStyleId>
              </a:tblPr>
              <a:tblGrid>
                <a:gridCol w="1963877">
                  <a:extLst>
                    <a:ext uri="{9D8B030D-6E8A-4147-A177-3AD203B41FA5}">
                      <a16:colId xmlns:a16="http://schemas.microsoft.com/office/drawing/2014/main" val="795729760"/>
                    </a:ext>
                  </a:extLst>
                </a:gridCol>
                <a:gridCol w="4836919">
                  <a:extLst>
                    <a:ext uri="{9D8B030D-6E8A-4147-A177-3AD203B41FA5}">
                      <a16:colId xmlns:a16="http://schemas.microsoft.com/office/drawing/2014/main" val="2334200311"/>
                    </a:ext>
                  </a:extLst>
                </a:gridCol>
                <a:gridCol w="4278331">
                  <a:extLst>
                    <a:ext uri="{9D8B030D-6E8A-4147-A177-3AD203B41FA5}">
                      <a16:colId xmlns:a16="http://schemas.microsoft.com/office/drawing/2014/main" val="538081816"/>
                    </a:ext>
                  </a:extLst>
                </a:gridCol>
              </a:tblGrid>
              <a:tr h="352656">
                <a:tc>
                  <a:txBody>
                    <a:bodyPr/>
                    <a:lstStyle/>
                    <a:p>
                      <a:r>
                        <a:rPr lang="en-MY" dirty="0"/>
                        <a:t>SOURCES</a:t>
                      </a:r>
                    </a:p>
                  </a:txBody>
                  <a:tcPr>
                    <a:solidFill>
                      <a:schemeClr val="accent2">
                        <a:lumMod val="75000"/>
                      </a:schemeClr>
                    </a:solidFill>
                  </a:tcPr>
                </a:tc>
                <a:tc>
                  <a:txBody>
                    <a:bodyPr/>
                    <a:lstStyle/>
                    <a:p>
                      <a:r>
                        <a:rPr lang="en-MY" dirty="0"/>
                        <a:t>CONTACT </a:t>
                      </a:r>
                    </a:p>
                  </a:txBody>
                  <a:tcPr>
                    <a:solidFill>
                      <a:schemeClr val="accent2">
                        <a:lumMod val="75000"/>
                      </a:schemeClr>
                    </a:solidFill>
                  </a:tcPr>
                </a:tc>
                <a:tc>
                  <a:txBody>
                    <a:bodyPr/>
                    <a:lstStyle/>
                    <a:p>
                      <a:r>
                        <a:rPr lang="en-MY" dirty="0"/>
                        <a:t>DETAILS</a:t>
                      </a:r>
                    </a:p>
                  </a:txBody>
                  <a:tcPr>
                    <a:solidFill>
                      <a:schemeClr val="accent2">
                        <a:lumMod val="75000"/>
                      </a:schemeClr>
                    </a:solidFill>
                  </a:tcPr>
                </a:tc>
                <a:extLst>
                  <a:ext uri="{0D108BD9-81ED-4DB2-BD59-A6C34878D82A}">
                    <a16:rowId xmlns:a16="http://schemas.microsoft.com/office/drawing/2014/main" val="452678097"/>
                  </a:ext>
                </a:extLst>
              </a:tr>
              <a:tr h="16751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cap="all" dirty="0">
                          <a:solidFill>
                            <a:srgbClr val="554344"/>
                          </a:solidFill>
                          <a:latin typeface="AIATitle"/>
                        </a:rPr>
                        <a:t>BEFRIENDERS</a:t>
                      </a:r>
                    </a:p>
                  </a:txBody>
                  <a:tcPr>
                    <a:solidFill>
                      <a:schemeClr val="accent2">
                        <a:lumMod val="20000"/>
                        <a:lumOff val="80000"/>
                      </a:schemeClr>
                    </a:solidFill>
                  </a:tcPr>
                </a:tc>
                <a:tc>
                  <a:txBody>
                    <a:bodyPr/>
                    <a:lstStyle/>
                    <a:p>
                      <a:r>
                        <a:rPr lang="en-US" b="1" dirty="0">
                          <a:solidFill>
                            <a:srgbClr val="554344"/>
                          </a:solidFill>
                          <a:latin typeface="AIABody"/>
                        </a:rPr>
                        <a:t>Hotline numbers: </a:t>
                      </a:r>
                      <a:endParaRPr lang="en-US" dirty="0">
                        <a:solidFill>
                          <a:srgbClr val="554344"/>
                        </a:solidFill>
                        <a:latin typeface="AIABody"/>
                      </a:endParaRPr>
                    </a:p>
                    <a:p>
                      <a:r>
                        <a:rPr lang="en-US" dirty="0">
                          <a:solidFill>
                            <a:srgbClr val="554344"/>
                          </a:solidFill>
                          <a:latin typeface="AIABody"/>
                        </a:rPr>
                        <a:t>KL: 03-7956 8145 (24 hours)</a:t>
                      </a:r>
                    </a:p>
                    <a:p>
                      <a:r>
                        <a:rPr lang="en-US" dirty="0">
                          <a:solidFill>
                            <a:srgbClr val="554344"/>
                          </a:solidFill>
                          <a:latin typeface="AIABody"/>
                        </a:rPr>
                        <a:t>Ipoh: 05-547 7933 (4pm to 11pm)</a:t>
                      </a:r>
                    </a:p>
                    <a:p>
                      <a:r>
                        <a:rPr lang="en-US" dirty="0">
                          <a:solidFill>
                            <a:srgbClr val="554344"/>
                          </a:solidFill>
                          <a:latin typeface="AIABody"/>
                        </a:rPr>
                        <a:t>Penang: 04-281 5161 (3pm to midnight)</a:t>
                      </a:r>
                    </a:p>
                    <a:p>
                      <a:r>
                        <a:rPr lang="en-US" b="1" dirty="0">
                          <a:solidFill>
                            <a:srgbClr val="554344"/>
                          </a:solidFill>
                          <a:latin typeface="AIABody"/>
                        </a:rPr>
                        <a:t>E-Mail: </a:t>
                      </a:r>
                      <a:r>
                        <a:rPr lang="en-US" dirty="0">
                          <a:solidFill>
                            <a:srgbClr val="554344"/>
                          </a:solidFill>
                          <a:latin typeface="AIABody"/>
                        </a:rPr>
                        <a:t>sam@befrienders.org.my</a:t>
                      </a:r>
                    </a:p>
                    <a:p>
                      <a:r>
                        <a:rPr lang="en-US" b="1" dirty="0">
                          <a:solidFill>
                            <a:srgbClr val="554344"/>
                          </a:solidFill>
                          <a:latin typeface="AIABody"/>
                        </a:rPr>
                        <a:t>Website: </a:t>
                      </a:r>
                      <a:r>
                        <a:rPr lang="en-US" dirty="0">
                          <a:solidFill>
                            <a:srgbClr val="554344"/>
                          </a:solidFill>
                          <a:latin typeface="AIABody"/>
                        </a:rPr>
                        <a:t>https://www.befrienders.org.my</a:t>
                      </a:r>
                      <a:endParaRPr lang="en-MY" dirty="0"/>
                    </a:p>
                  </a:txBody>
                  <a:tcPr>
                    <a:solidFill>
                      <a:schemeClr val="accent2">
                        <a:lumMod val="20000"/>
                        <a:lumOff val="80000"/>
                      </a:schemeClr>
                    </a:solidFill>
                  </a:tcPr>
                </a:tc>
                <a:tc>
                  <a:txBody>
                    <a:bodyPr/>
                    <a:lstStyle/>
                    <a:p>
                      <a:r>
                        <a:rPr lang="en-MY" dirty="0"/>
                        <a:t>Provide 24 hours a day, 7 days a week helpline</a:t>
                      </a:r>
                    </a:p>
                  </a:txBody>
                  <a:tcPr>
                    <a:solidFill>
                      <a:schemeClr val="accent2">
                        <a:lumMod val="20000"/>
                        <a:lumOff val="80000"/>
                      </a:schemeClr>
                    </a:solidFill>
                  </a:tcPr>
                </a:tc>
                <a:extLst>
                  <a:ext uri="{0D108BD9-81ED-4DB2-BD59-A6C34878D82A}">
                    <a16:rowId xmlns:a16="http://schemas.microsoft.com/office/drawing/2014/main" val="18563339"/>
                  </a:ext>
                </a:extLst>
              </a:tr>
              <a:tr h="11461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cap="all" dirty="0">
                          <a:solidFill>
                            <a:srgbClr val="554344"/>
                          </a:solidFill>
                          <a:latin typeface="AIATitle"/>
                        </a:rPr>
                        <a:t>MALAYSIAN MENTAL HEALTH ASSOCIATION (MMHA)</a:t>
                      </a:r>
                    </a:p>
                  </a:txBody>
                  <a:tcPr>
                    <a:solidFill>
                      <a:schemeClr val="accent2">
                        <a:lumMod val="40000"/>
                        <a:lumOff val="60000"/>
                      </a:schemeClr>
                    </a:solidFill>
                  </a:tcPr>
                </a:tc>
                <a:tc>
                  <a:txBody>
                    <a:bodyPr/>
                    <a:lstStyle/>
                    <a:p>
                      <a:r>
                        <a:rPr lang="en-US" b="1" dirty="0">
                          <a:solidFill>
                            <a:srgbClr val="554344"/>
                          </a:solidFill>
                          <a:latin typeface="AIABody"/>
                        </a:rPr>
                        <a:t>Contact Number:</a:t>
                      </a:r>
                      <a:endParaRPr lang="en-US" dirty="0">
                        <a:solidFill>
                          <a:srgbClr val="554344"/>
                        </a:solidFill>
                        <a:latin typeface="AIABody"/>
                      </a:endParaRPr>
                    </a:p>
                    <a:p>
                      <a:r>
                        <a:rPr lang="en-US" dirty="0">
                          <a:solidFill>
                            <a:srgbClr val="554344"/>
                          </a:solidFill>
                          <a:latin typeface="AIABody"/>
                        </a:rPr>
                        <a:t>03-2780 6803</a:t>
                      </a:r>
                    </a:p>
                    <a:p>
                      <a:r>
                        <a:rPr lang="en-US" b="1" dirty="0">
                          <a:solidFill>
                            <a:srgbClr val="554344"/>
                          </a:solidFill>
                          <a:latin typeface="AIABody"/>
                        </a:rPr>
                        <a:t>E-Mail:</a:t>
                      </a:r>
                      <a:r>
                        <a:rPr lang="en-US" dirty="0">
                          <a:solidFill>
                            <a:srgbClr val="554344"/>
                          </a:solidFill>
                          <a:latin typeface="AIABody"/>
                        </a:rPr>
                        <a:t> admin@mmha.org.my</a:t>
                      </a:r>
                    </a:p>
                    <a:p>
                      <a:r>
                        <a:rPr lang="en-US" b="1" dirty="0">
                          <a:solidFill>
                            <a:srgbClr val="554344"/>
                          </a:solidFill>
                          <a:latin typeface="AIABody"/>
                        </a:rPr>
                        <a:t>Website:</a:t>
                      </a:r>
                      <a:r>
                        <a:rPr lang="en-US" dirty="0">
                          <a:solidFill>
                            <a:srgbClr val="554344"/>
                          </a:solidFill>
                          <a:latin typeface="AIABody"/>
                        </a:rPr>
                        <a:t> https://mmha.org.my/</a:t>
                      </a:r>
                    </a:p>
                  </a:txBody>
                  <a:tcPr>
                    <a:solidFill>
                      <a:schemeClr val="accent2">
                        <a:lumMod val="40000"/>
                        <a:lumOff val="60000"/>
                      </a:schemeClr>
                    </a:solidFill>
                  </a:tcPr>
                </a:tc>
                <a:tc>
                  <a:txBody>
                    <a:bodyPr/>
                    <a:lstStyle/>
                    <a:p>
                      <a:r>
                        <a:rPr lang="en-MY" dirty="0"/>
                        <a:t>Offer support via the phone line on any issues related to mental health </a:t>
                      </a:r>
                    </a:p>
                  </a:txBody>
                  <a:tcPr>
                    <a:solidFill>
                      <a:schemeClr val="accent2">
                        <a:lumMod val="40000"/>
                        <a:lumOff val="60000"/>
                      </a:schemeClr>
                    </a:solidFill>
                  </a:tcPr>
                </a:tc>
                <a:extLst>
                  <a:ext uri="{0D108BD9-81ED-4DB2-BD59-A6C34878D82A}">
                    <a16:rowId xmlns:a16="http://schemas.microsoft.com/office/drawing/2014/main" val="709868774"/>
                  </a:ext>
                </a:extLst>
              </a:tr>
              <a:tr h="16751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cap="all" dirty="0">
                          <a:solidFill>
                            <a:srgbClr val="554344"/>
                          </a:solidFill>
                          <a:latin typeface="AIATitle"/>
                        </a:rPr>
                        <a:t>MIASA</a:t>
                      </a:r>
                    </a:p>
                  </a:txBody>
                  <a:tcPr>
                    <a:solidFill>
                      <a:schemeClr val="accent2">
                        <a:lumMod val="20000"/>
                        <a:lumOff val="80000"/>
                      </a:schemeClr>
                    </a:solidFill>
                  </a:tcPr>
                </a:tc>
                <a:tc>
                  <a:txBody>
                    <a:bodyPr/>
                    <a:lstStyle/>
                    <a:p>
                      <a:r>
                        <a:rPr lang="en-US" b="1" dirty="0">
                          <a:solidFill>
                            <a:srgbClr val="554344"/>
                          </a:solidFill>
                          <a:latin typeface="AIABody"/>
                        </a:rPr>
                        <a:t>Contact Number: </a:t>
                      </a:r>
                      <a:endParaRPr lang="en-US" dirty="0">
                        <a:solidFill>
                          <a:srgbClr val="554344"/>
                        </a:solidFill>
                        <a:latin typeface="AIABody"/>
                      </a:endParaRPr>
                    </a:p>
                    <a:p>
                      <a:r>
                        <a:rPr lang="en-US" dirty="0">
                          <a:solidFill>
                            <a:srgbClr val="554344"/>
                          </a:solidFill>
                          <a:latin typeface="AIABody"/>
                        </a:rPr>
                        <a:t>03-7732 2414</a:t>
                      </a:r>
                    </a:p>
                    <a:p>
                      <a:r>
                        <a:rPr lang="en-US" dirty="0">
                          <a:solidFill>
                            <a:srgbClr val="554344"/>
                          </a:solidFill>
                          <a:latin typeface="AIABody"/>
                        </a:rPr>
                        <a:t>6013-878-1322</a:t>
                      </a:r>
                    </a:p>
                    <a:p>
                      <a:r>
                        <a:rPr lang="en-US" dirty="0">
                          <a:solidFill>
                            <a:srgbClr val="554344"/>
                          </a:solidFill>
                          <a:latin typeface="AIABody"/>
                        </a:rPr>
                        <a:t>6019-236-2423</a:t>
                      </a:r>
                    </a:p>
                    <a:p>
                      <a:r>
                        <a:rPr lang="en-US" b="1" dirty="0">
                          <a:solidFill>
                            <a:srgbClr val="554344"/>
                          </a:solidFill>
                          <a:latin typeface="AIABody"/>
                        </a:rPr>
                        <a:t>E-Mail:</a:t>
                      </a:r>
                      <a:r>
                        <a:rPr lang="en-US" dirty="0">
                          <a:solidFill>
                            <a:srgbClr val="554344"/>
                          </a:solidFill>
                          <a:latin typeface="AIABody"/>
                        </a:rPr>
                        <a:t> miasa.malaysia@gmail.com</a:t>
                      </a:r>
                    </a:p>
                    <a:p>
                      <a:r>
                        <a:rPr lang="en-US" b="1" dirty="0">
                          <a:solidFill>
                            <a:srgbClr val="554344"/>
                          </a:solidFill>
                          <a:latin typeface="AIABody"/>
                        </a:rPr>
                        <a:t>Website: </a:t>
                      </a:r>
                      <a:r>
                        <a:rPr lang="en-US" dirty="0">
                          <a:solidFill>
                            <a:srgbClr val="554344"/>
                          </a:solidFill>
                          <a:latin typeface="AIABody"/>
                        </a:rPr>
                        <a:t>http://miasa.org.my/</a:t>
                      </a:r>
                      <a:endParaRPr lang="en-US" b="0" i="0" dirty="0">
                        <a:solidFill>
                          <a:srgbClr val="554344"/>
                        </a:solidFill>
                        <a:effectLst/>
                        <a:latin typeface="AIABody"/>
                      </a:endParaRPr>
                    </a:p>
                  </a:txBody>
                  <a:tcPr>
                    <a:solidFill>
                      <a:schemeClr val="accent2">
                        <a:lumMod val="20000"/>
                        <a:lumOff val="80000"/>
                      </a:schemeClr>
                    </a:solidFill>
                  </a:tcPr>
                </a:tc>
                <a:tc>
                  <a:txBody>
                    <a:bodyPr/>
                    <a:lstStyle/>
                    <a:p>
                      <a:r>
                        <a:rPr lang="en-MY" dirty="0"/>
                        <a:t>Offers mental health related programs e.g. support group &amp; Islamic spiritual therapy</a:t>
                      </a:r>
                    </a:p>
                  </a:txBody>
                  <a:tcPr>
                    <a:solidFill>
                      <a:schemeClr val="accent2">
                        <a:lumMod val="20000"/>
                        <a:lumOff val="80000"/>
                      </a:schemeClr>
                    </a:solidFill>
                  </a:tcPr>
                </a:tc>
                <a:extLst>
                  <a:ext uri="{0D108BD9-81ED-4DB2-BD59-A6C34878D82A}">
                    <a16:rowId xmlns:a16="http://schemas.microsoft.com/office/drawing/2014/main" val="1107198029"/>
                  </a:ext>
                </a:extLst>
              </a:tr>
            </a:tbl>
          </a:graphicData>
        </a:graphic>
      </p:graphicFrame>
      <p:sp>
        <p:nvSpPr>
          <p:cNvPr id="4" name="Title 3">
            <a:extLst>
              <a:ext uri="{FF2B5EF4-FFF2-40B4-BE49-F238E27FC236}">
                <a16:creationId xmlns:a16="http://schemas.microsoft.com/office/drawing/2014/main" id="{579B9E45-A518-49A6-9AD1-3F232CCF3A23}"/>
              </a:ext>
            </a:extLst>
          </p:cNvPr>
          <p:cNvSpPr>
            <a:spLocks noGrp="1"/>
          </p:cNvSpPr>
          <p:nvPr>
            <p:ph type="title"/>
          </p:nvPr>
        </p:nvSpPr>
        <p:spPr/>
        <p:txBody>
          <a:bodyPr/>
          <a:lstStyle/>
          <a:p>
            <a:endParaRPr lang="en-MY"/>
          </a:p>
        </p:txBody>
      </p:sp>
      <p:sp>
        <p:nvSpPr>
          <p:cNvPr id="6" name="Title 4">
            <a:extLst>
              <a:ext uri="{FF2B5EF4-FFF2-40B4-BE49-F238E27FC236}">
                <a16:creationId xmlns:a16="http://schemas.microsoft.com/office/drawing/2014/main" id="{4C30C929-5FBB-422D-9A0F-43A977CF3CA7}"/>
              </a:ext>
            </a:extLst>
          </p:cNvPr>
          <p:cNvSpPr txBox="1">
            <a:spLocks/>
          </p:cNvSpPr>
          <p:nvPr/>
        </p:nvSpPr>
        <p:spPr>
          <a:xfrm>
            <a:off x="838200" y="280888"/>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   </a:t>
            </a:r>
            <a:r>
              <a:rPr lang="en-US" b="1" dirty="0"/>
              <a:t>Shared Resources</a:t>
            </a:r>
          </a:p>
        </p:txBody>
      </p:sp>
      <p:pic>
        <p:nvPicPr>
          <p:cNvPr id="7" name="Picture 6">
            <a:extLst>
              <a:ext uri="{FF2B5EF4-FFF2-40B4-BE49-F238E27FC236}">
                <a16:creationId xmlns:a16="http://schemas.microsoft.com/office/drawing/2014/main" id="{4BA8355D-CAE1-4A9F-84DF-C73114FC891A}"/>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92902"/>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26180259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04DFD-71F3-4578-9999-04067BB52200}"/>
              </a:ext>
            </a:extLst>
          </p:cNvPr>
          <p:cNvSpPr>
            <a:spLocks noGrp="1"/>
          </p:cNvSpPr>
          <p:nvPr>
            <p:ph type="title"/>
          </p:nvPr>
        </p:nvSpPr>
        <p:spPr>
          <a:xfrm>
            <a:off x="838200" y="117475"/>
            <a:ext cx="10515600" cy="1325563"/>
          </a:xfrm>
        </p:spPr>
        <p:txBody>
          <a:bodyPr/>
          <a:lstStyle/>
          <a:p>
            <a:endParaRPr lang="en-MY" dirty="0"/>
          </a:p>
        </p:txBody>
      </p:sp>
      <p:sp>
        <p:nvSpPr>
          <p:cNvPr id="5" name="Rectangle: Rounded Corners 4">
            <a:extLst>
              <a:ext uri="{FF2B5EF4-FFF2-40B4-BE49-F238E27FC236}">
                <a16:creationId xmlns:a16="http://schemas.microsoft.com/office/drawing/2014/main" id="{E815A6A8-99A0-4853-B49E-0CFCE4924376}"/>
              </a:ext>
            </a:extLst>
          </p:cNvPr>
          <p:cNvSpPr/>
          <p:nvPr/>
        </p:nvSpPr>
        <p:spPr>
          <a:xfrm>
            <a:off x="838200" y="4114830"/>
            <a:ext cx="5048250" cy="408623"/>
          </a:xfrm>
          <a:prstGeom prst="roundRect">
            <a:avLst/>
          </a:prstGeom>
        </p:spPr>
        <p:style>
          <a:lnRef idx="2">
            <a:schemeClr val="dk1"/>
          </a:lnRef>
          <a:fillRef idx="1">
            <a:schemeClr val="lt1"/>
          </a:fillRef>
          <a:effectRef idx="0">
            <a:schemeClr val="dk1"/>
          </a:effectRef>
          <a:fontRef idx="minor">
            <a:schemeClr val="dk1"/>
          </a:fontRef>
        </p:style>
        <p:txBody>
          <a:bodyPr wrap="square">
            <a:spAutoFit/>
          </a:bodyPr>
          <a:lstStyle/>
          <a:p>
            <a:endParaRPr lang="en-US" b="0" i="0" dirty="0">
              <a:solidFill>
                <a:srgbClr val="554344"/>
              </a:solidFill>
              <a:effectLst/>
              <a:latin typeface="AIABody"/>
            </a:endParaRPr>
          </a:p>
        </p:txBody>
      </p:sp>
      <p:graphicFrame>
        <p:nvGraphicFramePr>
          <p:cNvPr id="9" name="Table 8">
            <a:extLst>
              <a:ext uri="{FF2B5EF4-FFF2-40B4-BE49-F238E27FC236}">
                <a16:creationId xmlns:a16="http://schemas.microsoft.com/office/drawing/2014/main" id="{4E87D7A7-B9DB-47ED-A8E4-82EAD6114442}"/>
              </a:ext>
            </a:extLst>
          </p:cNvPr>
          <p:cNvGraphicFramePr>
            <a:graphicFrameLocks noGrp="1"/>
          </p:cNvGraphicFramePr>
          <p:nvPr>
            <p:extLst>
              <p:ext uri="{D42A27DB-BD31-4B8C-83A1-F6EECF244321}">
                <p14:modId xmlns:p14="http://schemas.microsoft.com/office/powerpoint/2010/main" val="2570997902"/>
              </p:ext>
            </p:extLst>
          </p:nvPr>
        </p:nvGraphicFramePr>
        <p:xfrm>
          <a:off x="352425" y="1551970"/>
          <a:ext cx="11487150" cy="3296920"/>
        </p:xfrm>
        <a:graphic>
          <a:graphicData uri="http://schemas.openxmlformats.org/drawingml/2006/table">
            <a:tbl>
              <a:tblPr firstRow="1" bandRow="1">
                <a:tableStyleId>{5C22544A-7EE6-4342-B048-85BDC9FD1C3A}</a:tableStyleId>
              </a:tblPr>
              <a:tblGrid>
                <a:gridCol w="1743075">
                  <a:extLst>
                    <a:ext uri="{9D8B030D-6E8A-4147-A177-3AD203B41FA5}">
                      <a16:colId xmlns:a16="http://schemas.microsoft.com/office/drawing/2014/main" val="795729760"/>
                    </a:ext>
                  </a:extLst>
                </a:gridCol>
                <a:gridCol w="5943600">
                  <a:extLst>
                    <a:ext uri="{9D8B030D-6E8A-4147-A177-3AD203B41FA5}">
                      <a16:colId xmlns:a16="http://schemas.microsoft.com/office/drawing/2014/main" val="2334200311"/>
                    </a:ext>
                  </a:extLst>
                </a:gridCol>
                <a:gridCol w="3800475">
                  <a:extLst>
                    <a:ext uri="{9D8B030D-6E8A-4147-A177-3AD203B41FA5}">
                      <a16:colId xmlns:a16="http://schemas.microsoft.com/office/drawing/2014/main" val="538081816"/>
                    </a:ext>
                  </a:extLst>
                </a:gridCol>
              </a:tblGrid>
              <a:tr h="370840">
                <a:tc>
                  <a:txBody>
                    <a:bodyPr/>
                    <a:lstStyle/>
                    <a:p>
                      <a:r>
                        <a:rPr lang="en-MY" dirty="0"/>
                        <a:t>SOURCES</a:t>
                      </a:r>
                    </a:p>
                  </a:txBody>
                  <a:tcPr>
                    <a:solidFill>
                      <a:schemeClr val="accent2">
                        <a:lumMod val="75000"/>
                      </a:schemeClr>
                    </a:solidFill>
                  </a:tcPr>
                </a:tc>
                <a:tc>
                  <a:txBody>
                    <a:bodyPr/>
                    <a:lstStyle/>
                    <a:p>
                      <a:r>
                        <a:rPr lang="en-MY" dirty="0"/>
                        <a:t>CONTACT </a:t>
                      </a:r>
                    </a:p>
                  </a:txBody>
                  <a:tcPr>
                    <a:solidFill>
                      <a:schemeClr val="accent2">
                        <a:lumMod val="75000"/>
                      </a:schemeClr>
                    </a:solidFill>
                  </a:tcPr>
                </a:tc>
                <a:tc>
                  <a:txBody>
                    <a:bodyPr/>
                    <a:lstStyle/>
                    <a:p>
                      <a:r>
                        <a:rPr lang="en-MY" dirty="0"/>
                        <a:t>DETAILS</a:t>
                      </a:r>
                    </a:p>
                  </a:txBody>
                  <a:tcPr>
                    <a:solidFill>
                      <a:schemeClr val="accent2">
                        <a:lumMod val="75000"/>
                      </a:schemeClr>
                    </a:solidFill>
                  </a:tcPr>
                </a:tc>
                <a:extLst>
                  <a:ext uri="{0D108BD9-81ED-4DB2-BD59-A6C34878D82A}">
                    <a16:rowId xmlns:a16="http://schemas.microsoft.com/office/drawing/2014/main" val="45267809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cap="all" dirty="0">
                          <a:solidFill>
                            <a:srgbClr val="554344"/>
                          </a:solidFill>
                          <a:latin typeface="AIATitle"/>
                        </a:rPr>
                        <a:t>WOMEN’S AID ORGANIZATION (WAO)</a:t>
                      </a:r>
                    </a:p>
                  </a:txBody>
                  <a:tcPr>
                    <a:solidFill>
                      <a:schemeClr val="accent2">
                        <a:lumMod val="20000"/>
                        <a:lumOff val="80000"/>
                      </a:schemeClr>
                    </a:solidFill>
                  </a:tcPr>
                </a:tc>
                <a:tc>
                  <a:txBody>
                    <a:bodyPr/>
                    <a:lstStyle/>
                    <a:p>
                      <a:r>
                        <a:rPr lang="en-US" b="1" dirty="0">
                          <a:solidFill>
                            <a:srgbClr val="554344"/>
                          </a:solidFill>
                          <a:latin typeface="AIABody"/>
                        </a:rPr>
                        <a:t>Contact Number: </a:t>
                      </a:r>
                      <a:endParaRPr lang="en-US" dirty="0">
                        <a:solidFill>
                          <a:srgbClr val="554344"/>
                        </a:solidFill>
                        <a:latin typeface="AIABody"/>
                      </a:endParaRPr>
                    </a:p>
                    <a:p>
                      <a:r>
                        <a:rPr lang="en-US" dirty="0">
                          <a:solidFill>
                            <a:srgbClr val="554344"/>
                          </a:solidFill>
                          <a:latin typeface="AIABody"/>
                        </a:rPr>
                        <a:t>WAO Hotline: +603 7956 3488 </a:t>
                      </a:r>
                    </a:p>
                    <a:p>
                      <a:r>
                        <a:rPr lang="en-US" dirty="0">
                          <a:solidFill>
                            <a:srgbClr val="554344"/>
                          </a:solidFill>
                          <a:latin typeface="AIABody"/>
                        </a:rPr>
                        <a:t>WAO SMS/WhatsApp line, TINA : +6018 988 8058</a:t>
                      </a:r>
                    </a:p>
                    <a:p>
                      <a:r>
                        <a:rPr lang="en-US" dirty="0">
                          <a:solidFill>
                            <a:srgbClr val="554344"/>
                          </a:solidFill>
                          <a:latin typeface="AIABody"/>
                        </a:rPr>
                        <a:t>General Enquiries: 03 7957 5636 / 0636 </a:t>
                      </a:r>
                    </a:p>
                    <a:p>
                      <a:r>
                        <a:rPr lang="en-US" b="1" dirty="0">
                          <a:solidFill>
                            <a:srgbClr val="554344"/>
                          </a:solidFill>
                          <a:latin typeface="AIABody"/>
                        </a:rPr>
                        <a:t>E-Mail:</a:t>
                      </a:r>
                      <a:r>
                        <a:rPr lang="en-US" dirty="0">
                          <a:solidFill>
                            <a:srgbClr val="554344"/>
                          </a:solidFill>
                          <a:latin typeface="AIABody"/>
                        </a:rPr>
                        <a:t> info@wao.org.my</a:t>
                      </a:r>
                    </a:p>
                    <a:p>
                      <a:r>
                        <a:rPr lang="en-US" b="1" dirty="0">
                          <a:solidFill>
                            <a:srgbClr val="554344"/>
                          </a:solidFill>
                          <a:latin typeface="AIABody"/>
                        </a:rPr>
                        <a:t>Website: </a:t>
                      </a:r>
                      <a:r>
                        <a:rPr lang="en-US" dirty="0">
                          <a:solidFill>
                            <a:srgbClr val="554344"/>
                          </a:solidFill>
                          <a:latin typeface="AIABody"/>
                        </a:rPr>
                        <a:t>https://wao.org.my/</a:t>
                      </a:r>
                      <a:endParaRPr lang="en-US" b="0" i="0" dirty="0">
                        <a:solidFill>
                          <a:srgbClr val="554344"/>
                        </a:solidFill>
                        <a:effectLst/>
                        <a:latin typeface="AIABody"/>
                      </a:endParaRPr>
                    </a:p>
                  </a:txBody>
                  <a:tcPr>
                    <a:solidFill>
                      <a:schemeClr val="accent2">
                        <a:lumMod val="20000"/>
                        <a:lumOff val="80000"/>
                      </a:schemeClr>
                    </a:solidFill>
                  </a:tcPr>
                </a:tc>
                <a:tc>
                  <a:txBody>
                    <a:bodyPr/>
                    <a:lstStyle/>
                    <a:p>
                      <a:r>
                        <a:rPr lang="en-MY" dirty="0"/>
                        <a:t>Offers confidential services on issues related to domestic violence, rape, &amp; other forms of violence.</a:t>
                      </a:r>
                    </a:p>
                  </a:txBody>
                  <a:tcPr>
                    <a:solidFill>
                      <a:schemeClr val="accent2">
                        <a:lumMod val="20000"/>
                        <a:lumOff val="80000"/>
                      </a:schemeClr>
                    </a:solidFill>
                  </a:tcPr>
                </a:tc>
                <a:extLst>
                  <a:ext uri="{0D108BD9-81ED-4DB2-BD59-A6C34878D82A}">
                    <a16:rowId xmlns:a16="http://schemas.microsoft.com/office/drawing/2014/main" val="1856333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cap="all" dirty="0">
                          <a:solidFill>
                            <a:srgbClr val="554344"/>
                          </a:solidFill>
                          <a:latin typeface="AIATitle"/>
                        </a:rPr>
                        <a:t>SOLS HEALTH</a:t>
                      </a:r>
                    </a:p>
                  </a:txBody>
                  <a:tcPr>
                    <a:solidFill>
                      <a:schemeClr val="accent2">
                        <a:lumMod val="40000"/>
                        <a:lumOff val="60000"/>
                      </a:schemeClr>
                    </a:solidFill>
                  </a:tcPr>
                </a:tc>
                <a:tc>
                  <a:txBody>
                    <a:bodyPr/>
                    <a:lstStyle/>
                    <a:p>
                      <a:r>
                        <a:rPr lang="en-US" b="1" dirty="0">
                          <a:solidFill>
                            <a:srgbClr val="554344"/>
                          </a:solidFill>
                          <a:latin typeface="AIABody"/>
                        </a:rPr>
                        <a:t>Contact Number: </a:t>
                      </a:r>
                      <a:endParaRPr lang="en-US" dirty="0">
                        <a:solidFill>
                          <a:srgbClr val="554344"/>
                        </a:solidFill>
                        <a:latin typeface="AIABody"/>
                      </a:endParaRPr>
                    </a:p>
                    <a:p>
                      <a:r>
                        <a:rPr lang="en-US" dirty="0">
                          <a:solidFill>
                            <a:srgbClr val="554344"/>
                          </a:solidFill>
                          <a:latin typeface="AIABody"/>
                        </a:rPr>
                        <a:t>6018-664-0247</a:t>
                      </a:r>
                    </a:p>
                    <a:p>
                      <a:r>
                        <a:rPr lang="en-US" b="1" dirty="0">
                          <a:solidFill>
                            <a:srgbClr val="554344"/>
                          </a:solidFill>
                          <a:latin typeface="AIABody"/>
                        </a:rPr>
                        <a:t>E-Mail: </a:t>
                      </a:r>
                      <a:r>
                        <a:rPr lang="en-US" dirty="0">
                          <a:solidFill>
                            <a:srgbClr val="554344"/>
                          </a:solidFill>
                          <a:latin typeface="AIABody"/>
                        </a:rPr>
                        <a:t>solshealth@sols247.org, navigaide@sols247.org</a:t>
                      </a:r>
                    </a:p>
                    <a:p>
                      <a:r>
                        <a:rPr lang="en-US" b="1" dirty="0">
                          <a:solidFill>
                            <a:srgbClr val="554344"/>
                          </a:solidFill>
                          <a:latin typeface="AIABody"/>
                        </a:rPr>
                        <a:t>Website: </a:t>
                      </a:r>
                      <a:r>
                        <a:rPr lang="en-US" dirty="0">
                          <a:solidFill>
                            <a:srgbClr val="554344"/>
                          </a:solidFill>
                          <a:latin typeface="AIABody"/>
                        </a:rPr>
                        <a:t>https://www.sols247.org/solshealth</a:t>
                      </a:r>
                      <a:endParaRPr lang="en-US" b="0" i="0" dirty="0">
                        <a:solidFill>
                          <a:srgbClr val="554344"/>
                        </a:solidFill>
                        <a:effectLst/>
                        <a:latin typeface="AIABody"/>
                      </a:endParaRPr>
                    </a:p>
                  </a:txBody>
                  <a:tcPr>
                    <a:solidFill>
                      <a:schemeClr val="accent2">
                        <a:lumMod val="40000"/>
                        <a:lumOff val="60000"/>
                      </a:schemeClr>
                    </a:solidFill>
                  </a:tcPr>
                </a:tc>
                <a:tc>
                  <a:txBody>
                    <a:bodyPr/>
                    <a:lstStyle/>
                    <a:p>
                      <a:r>
                        <a:rPr lang="en-MY" dirty="0"/>
                        <a:t>NGO that provides affordable individual, family &amp; community mental health services</a:t>
                      </a:r>
                    </a:p>
                  </a:txBody>
                  <a:tcPr>
                    <a:solidFill>
                      <a:schemeClr val="accent2">
                        <a:lumMod val="40000"/>
                        <a:lumOff val="60000"/>
                      </a:schemeClr>
                    </a:solidFill>
                  </a:tcPr>
                </a:tc>
                <a:extLst>
                  <a:ext uri="{0D108BD9-81ED-4DB2-BD59-A6C34878D82A}">
                    <a16:rowId xmlns:a16="http://schemas.microsoft.com/office/drawing/2014/main" val="709868774"/>
                  </a:ext>
                </a:extLst>
              </a:tr>
            </a:tbl>
          </a:graphicData>
        </a:graphic>
      </p:graphicFrame>
      <p:sp>
        <p:nvSpPr>
          <p:cNvPr id="6" name="Title 4">
            <a:extLst>
              <a:ext uri="{FF2B5EF4-FFF2-40B4-BE49-F238E27FC236}">
                <a16:creationId xmlns:a16="http://schemas.microsoft.com/office/drawing/2014/main" id="{241556EA-C04A-4FE2-8980-0F769496101F}"/>
              </a:ext>
            </a:extLst>
          </p:cNvPr>
          <p:cNvSpPr txBox="1">
            <a:spLocks/>
          </p:cNvSpPr>
          <p:nvPr/>
        </p:nvSpPr>
        <p:spPr>
          <a:xfrm>
            <a:off x="838200" y="182402"/>
            <a:ext cx="10515600" cy="1325563"/>
          </a:xfrm>
          <a:prstGeom prst="rect">
            <a:avLst/>
          </a:prstGeom>
          <a:solidFill>
            <a:srgbClr val="FFC00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t>	</a:t>
            </a:r>
            <a:r>
              <a:rPr lang="en-US" dirty="0"/>
              <a:t> </a:t>
            </a:r>
            <a:r>
              <a:rPr lang="en-US" b="1" dirty="0"/>
              <a:t>Shared Resources</a:t>
            </a:r>
          </a:p>
        </p:txBody>
      </p:sp>
      <p:pic>
        <p:nvPicPr>
          <p:cNvPr id="7" name="Picture 6">
            <a:extLst>
              <a:ext uri="{FF2B5EF4-FFF2-40B4-BE49-F238E27FC236}">
                <a16:creationId xmlns:a16="http://schemas.microsoft.com/office/drawing/2014/main" id="{3DDCA33F-262D-4F03-A905-EFF9F30E2ED9}"/>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70616"/>
            <a:ext cx="854190" cy="1254812"/>
          </a:xfrm>
          <a:prstGeom prst="rect">
            <a:avLst/>
          </a:prstGeom>
          <a:effectLst>
            <a:outerShdw blurRad="50800" dist="38100" dir="18900000" algn="bl" rotWithShape="0">
              <a:prstClr val="black">
                <a:alpha val="40000"/>
              </a:prstClr>
            </a:outerShdw>
            <a:softEdge rad="0"/>
          </a:effectLst>
        </p:spPr>
      </p:pic>
    </p:spTree>
    <p:extLst>
      <p:ext uri="{BB962C8B-B14F-4D97-AF65-F5344CB8AC3E}">
        <p14:creationId xmlns:p14="http://schemas.microsoft.com/office/powerpoint/2010/main" val="32335802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A5B7A6FF-DAE1-4C8E-A2E6-996C3BD4F5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 y="0"/>
            <a:ext cx="6858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D5FB252F-4A62-43E6-8763-458A2B9609B9}"/>
              </a:ext>
            </a:extLst>
          </p:cNvPr>
          <p:cNvSpPr/>
          <p:nvPr/>
        </p:nvSpPr>
        <p:spPr>
          <a:xfrm>
            <a:off x="7691437" y="2153245"/>
            <a:ext cx="3038475" cy="1940957"/>
          </a:xfrm>
          <a:prstGeom prst="roundRect">
            <a:avLst/>
          </a:prstGeom>
          <a:solidFill>
            <a:srgbClr val="FFC000"/>
          </a:solidFill>
        </p:spPr>
        <p:style>
          <a:lnRef idx="2">
            <a:schemeClr val="dk1"/>
          </a:lnRef>
          <a:fillRef idx="1">
            <a:schemeClr val="lt1"/>
          </a:fillRef>
          <a:effectRef idx="0">
            <a:schemeClr val="dk1"/>
          </a:effectRef>
          <a:fontRef idx="minor">
            <a:schemeClr val="dk1"/>
          </a:fontRef>
        </p:style>
        <p:txBody>
          <a:bodyPr wrap="square">
            <a:spAutoFit/>
          </a:bodyPr>
          <a:lstStyle/>
          <a:p>
            <a:r>
              <a:rPr lang="en-US" dirty="0">
                <a:solidFill>
                  <a:srgbClr val="595347"/>
                </a:solidFill>
                <a:latin typeface="foco"/>
              </a:rPr>
              <a:t>MENTARI is an approach initiated by the Ministry of Health Malaysia (MOH) to improve outreach &amp; re-integration of people with mental health problems.</a:t>
            </a:r>
            <a:endParaRPr lang="en-MY" dirty="0"/>
          </a:p>
        </p:txBody>
      </p:sp>
    </p:spTree>
    <p:extLst>
      <p:ext uri="{BB962C8B-B14F-4D97-AF65-F5344CB8AC3E}">
        <p14:creationId xmlns:p14="http://schemas.microsoft.com/office/powerpoint/2010/main" val="29087833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020C3-9667-4A44-8F12-EC25E3FB27B6}"/>
              </a:ext>
            </a:extLst>
          </p:cNvPr>
          <p:cNvSpPr>
            <a:spLocks noGrp="1"/>
          </p:cNvSpPr>
          <p:nvPr>
            <p:ph type="ctrTitle"/>
          </p:nvPr>
        </p:nvSpPr>
        <p:spPr>
          <a:xfrm>
            <a:off x="6096000" y="1223404"/>
            <a:ext cx="5577452" cy="3043796"/>
          </a:xfrm>
        </p:spPr>
        <p:txBody>
          <a:bodyPr anchor="b">
            <a:normAutofit/>
          </a:bodyPr>
          <a:lstStyle/>
          <a:p>
            <a:r>
              <a:rPr lang="en-US" sz="7200" b="1" dirty="0">
                <a:solidFill>
                  <a:schemeClr val="bg1"/>
                </a:solidFill>
                <a:latin typeface="Aharoni" panose="02010803020104030203" pitchFamily="2" charset="-79"/>
                <a:cs typeface="Aharoni" panose="02010803020104030203" pitchFamily="2" charset="-79"/>
              </a:rPr>
              <a:t>THANK</a:t>
            </a:r>
            <a:r>
              <a:rPr lang="en-US" sz="7200" b="1" dirty="0">
                <a:solidFill>
                  <a:schemeClr val="bg1"/>
                </a:solidFill>
              </a:rPr>
              <a:t> </a:t>
            </a:r>
            <a:r>
              <a:rPr lang="en-US" sz="7200" b="1" dirty="0">
                <a:solidFill>
                  <a:schemeClr val="bg1"/>
                </a:solidFill>
                <a:latin typeface="Aharoni" panose="02010803020104030203" pitchFamily="2" charset="-79"/>
                <a:cs typeface="Aharoni" panose="02010803020104030203" pitchFamily="2" charset="-79"/>
              </a:rPr>
              <a:t>YOU</a:t>
            </a:r>
          </a:p>
        </p:txBody>
      </p:sp>
      <p:sp>
        <p:nvSpPr>
          <p:cNvPr id="9" name="Freeform: Shape 8">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C0AD6120-1CEB-4728-B872-C1759C0DDE09}"/>
              </a:ext>
            </a:extLst>
          </p:cNvPr>
          <p:cNvPicPr>
            <a:picLocks noChangeAspect="1"/>
          </p:cNvPicPr>
          <p:nvPr/>
        </p:nvPicPr>
        <p:blipFill rotWithShape="1">
          <a:blip r:embed="rId2"/>
          <a:srcRect r="-1" b="22871"/>
          <a:stretch/>
        </p:blipFill>
        <p:spPr>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3713164251"/>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AU" b="1" dirty="0"/>
              <a:t>Type of psychotherapy offered will depend </a:t>
            </a:r>
            <a:br>
              <a:rPr lang="en-AU" b="1" dirty="0"/>
            </a:br>
            <a:r>
              <a:rPr lang="en-AU" b="1" dirty="0"/>
              <a:t>on various factors including:</a:t>
            </a:r>
            <a:endParaRPr lang="en-US" b="1" baseline="30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2166729"/>
            <a:ext cx="10919460" cy="4326145"/>
          </a:xfrm>
        </p:spPr>
        <p:txBody>
          <a:bodyPr>
            <a:normAutofit/>
          </a:bodyPr>
          <a:lstStyle/>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pSp>
        <p:nvGrpSpPr>
          <p:cNvPr id="51" name="Group 50">
            <a:extLst>
              <a:ext uri="{FF2B5EF4-FFF2-40B4-BE49-F238E27FC236}">
                <a16:creationId xmlns:a16="http://schemas.microsoft.com/office/drawing/2014/main" id="{9A0D7BC0-8AB9-4D97-A115-5856DD5A7474}"/>
              </a:ext>
            </a:extLst>
          </p:cNvPr>
          <p:cNvGrpSpPr/>
          <p:nvPr/>
        </p:nvGrpSpPr>
        <p:grpSpPr>
          <a:xfrm>
            <a:off x="587705" y="1610176"/>
            <a:ext cx="10992155" cy="4853607"/>
            <a:chOff x="470217" y="1731612"/>
            <a:chExt cx="10992155" cy="4853607"/>
          </a:xfrm>
        </p:grpSpPr>
        <p:sp>
          <p:nvSpPr>
            <p:cNvPr id="52" name="Rectangle 51">
              <a:extLst>
                <a:ext uri="{FF2B5EF4-FFF2-40B4-BE49-F238E27FC236}">
                  <a16:creationId xmlns:a16="http://schemas.microsoft.com/office/drawing/2014/main" id="{531CA8B6-6BEB-4FEF-B4F9-5B465305793B}"/>
                </a:ext>
              </a:extLst>
            </p:cNvPr>
            <p:cNvSpPr/>
            <p:nvPr/>
          </p:nvSpPr>
          <p:spPr>
            <a:xfrm>
              <a:off x="1718329" y="6123554"/>
              <a:ext cx="4116704" cy="461665"/>
            </a:xfrm>
            <a:prstGeom prst="rect">
              <a:avLst/>
            </a:prstGeom>
          </p:spPr>
          <p:txBody>
            <a:bodyPr wrap="none">
              <a:spAutoFit/>
            </a:bodyPr>
            <a:lstStyle/>
            <a:p>
              <a:pPr lvl="0"/>
              <a:r>
                <a:rPr lang="en-AU" sz="2400" b="1" dirty="0"/>
                <a:t>availability of trained therapist</a:t>
              </a:r>
              <a:endParaRPr lang="en-US" sz="2400" b="1" dirty="0"/>
            </a:p>
          </p:txBody>
        </p:sp>
        <p:pic>
          <p:nvPicPr>
            <p:cNvPr id="53" name="Picture 2" descr="Image result for PREFERENCE ICON">
              <a:extLst>
                <a:ext uri="{FF2B5EF4-FFF2-40B4-BE49-F238E27FC236}">
                  <a16:creationId xmlns:a16="http://schemas.microsoft.com/office/drawing/2014/main" id="{98939980-2999-411F-BE15-3827C8B6755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6176" y="1927736"/>
              <a:ext cx="1886971" cy="1886971"/>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6" descr="Image result for DEPRESSION ICON">
              <a:extLst>
                <a:ext uri="{FF2B5EF4-FFF2-40B4-BE49-F238E27FC236}">
                  <a16:creationId xmlns:a16="http://schemas.microsoft.com/office/drawing/2014/main" id="{0071F095-89EE-4B49-B0D1-608C2E9612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1977" y="2069443"/>
              <a:ext cx="1603558" cy="1603558"/>
            </a:xfrm>
            <a:prstGeom prst="rect">
              <a:avLst/>
            </a:prstGeom>
            <a:noFill/>
            <a:extLst>
              <a:ext uri="{909E8E84-426E-40DD-AFC4-6F175D3DCCD1}">
                <a14:hiddenFill xmlns:a14="http://schemas.microsoft.com/office/drawing/2010/main">
                  <a:solidFill>
                    <a:srgbClr val="FFFFFF"/>
                  </a:solidFill>
                </a14:hiddenFill>
              </a:ext>
            </a:extLst>
          </p:spPr>
        </p:pic>
        <p:sp>
          <p:nvSpPr>
            <p:cNvPr id="55" name="Rectangle 54">
              <a:extLst>
                <a:ext uri="{FF2B5EF4-FFF2-40B4-BE49-F238E27FC236}">
                  <a16:creationId xmlns:a16="http://schemas.microsoft.com/office/drawing/2014/main" id="{1B77E909-CDE1-4A2D-857F-103FB977DF1E}"/>
                </a:ext>
              </a:extLst>
            </p:cNvPr>
            <p:cNvSpPr/>
            <p:nvPr/>
          </p:nvSpPr>
          <p:spPr>
            <a:xfrm>
              <a:off x="4609600" y="3738099"/>
              <a:ext cx="3215582" cy="830997"/>
            </a:xfrm>
            <a:prstGeom prst="rect">
              <a:avLst/>
            </a:prstGeom>
          </p:spPr>
          <p:txBody>
            <a:bodyPr wrap="square">
              <a:spAutoFit/>
            </a:bodyPr>
            <a:lstStyle/>
            <a:p>
              <a:pPr lvl="0" algn="ctr"/>
              <a:r>
                <a:rPr lang="en-AU" sz="2400" b="1" dirty="0"/>
                <a:t>nature of depression &amp; its complexities</a:t>
              </a:r>
              <a:endParaRPr lang="en-US" sz="2400" b="1" dirty="0"/>
            </a:p>
          </p:txBody>
        </p:sp>
        <p:sp>
          <p:nvSpPr>
            <p:cNvPr id="56" name="Rectangle 55">
              <a:extLst>
                <a:ext uri="{FF2B5EF4-FFF2-40B4-BE49-F238E27FC236}">
                  <a16:creationId xmlns:a16="http://schemas.microsoft.com/office/drawing/2014/main" id="{FABEB8FC-26A5-45C5-9390-55B173078903}"/>
                </a:ext>
              </a:extLst>
            </p:cNvPr>
            <p:cNvSpPr/>
            <p:nvPr/>
          </p:nvSpPr>
          <p:spPr>
            <a:xfrm>
              <a:off x="470217" y="3738098"/>
              <a:ext cx="3298887" cy="830997"/>
            </a:xfrm>
            <a:prstGeom prst="rect">
              <a:avLst/>
            </a:prstGeom>
          </p:spPr>
          <p:txBody>
            <a:bodyPr wrap="square">
              <a:spAutoFit/>
            </a:bodyPr>
            <a:lstStyle/>
            <a:p>
              <a:pPr lvl="0" algn="ctr"/>
              <a:r>
                <a:rPr lang="en-AU" sz="2400" b="1" dirty="0"/>
                <a:t>patient preference &amp; attitudes</a:t>
              </a:r>
              <a:endParaRPr lang="en-US" sz="2400" b="1" dirty="0"/>
            </a:p>
          </p:txBody>
        </p:sp>
        <p:pic>
          <p:nvPicPr>
            <p:cNvPr id="57" name="Picture 56">
              <a:extLst>
                <a:ext uri="{FF2B5EF4-FFF2-40B4-BE49-F238E27FC236}">
                  <a16:creationId xmlns:a16="http://schemas.microsoft.com/office/drawing/2014/main" id="{FC85366C-774D-4442-A82D-E43729830DCE}"/>
                </a:ext>
              </a:extLst>
            </p:cNvPr>
            <p:cNvPicPr>
              <a:picLocks noChangeAspect="1"/>
            </p:cNvPicPr>
            <p:nvPr/>
          </p:nvPicPr>
          <p:blipFill>
            <a:blip r:embed="rId6"/>
            <a:stretch>
              <a:fillRect/>
            </a:stretch>
          </p:blipFill>
          <p:spPr>
            <a:xfrm>
              <a:off x="3114200" y="4378074"/>
              <a:ext cx="1448079" cy="1714877"/>
            </a:xfrm>
            <a:prstGeom prst="rect">
              <a:avLst/>
            </a:prstGeom>
          </p:spPr>
        </p:pic>
        <p:pic>
          <p:nvPicPr>
            <p:cNvPr id="58" name="Picture 16" descr="Image result for AGREEMENTICON">
              <a:extLst>
                <a:ext uri="{FF2B5EF4-FFF2-40B4-BE49-F238E27FC236}">
                  <a16:creationId xmlns:a16="http://schemas.microsoft.com/office/drawing/2014/main" id="{38DD8102-97CC-49E7-8472-BAD273DC7EC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31117" y="1731612"/>
              <a:ext cx="2150230" cy="2150230"/>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58">
              <a:extLst>
                <a:ext uri="{FF2B5EF4-FFF2-40B4-BE49-F238E27FC236}">
                  <a16:creationId xmlns:a16="http://schemas.microsoft.com/office/drawing/2014/main" id="{91BB3070-68F6-4B30-BF7F-82CC7DD685E9}"/>
                </a:ext>
              </a:extLst>
            </p:cNvPr>
            <p:cNvSpPr/>
            <p:nvPr/>
          </p:nvSpPr>
          <p:spPr>
            <a:xfrm>
              <a:off x="8750091" y="3873884"/>
              <a:ext cx="2712281" cy="461665"/>
            </a:xfrm>
            <a:prstGeom prst="rect">
              <a:avLst/>
            </a:prstGeom>
          </p:spPr>
          <p:txBody>
            <a:bodyPr wrap="none">
              <a:spAutoFit/>
            </a:bodyPr>
            <a:lstStyle/>
            <a:p>
              <a:pPr lvl="0"/>
              <a:r>
                <a:rPr lang="en-AU" sz="2400" b="1" dirty="0"/>
                <a:t>therapeutic alliance</a:t>
              </a:r>
              <a:endParaRPr lang="en-US" sz="2400" b="1" dirty="0"/>
            </a:p>
          </p:txBody>
        </p:sp>
        <p:pic>
          <p:nvPicPr>
            <p:cNvPr id="60" name="Picture 18" descr="Image result for AVAILABLE ICON">
              <a:extLst>
                <a:ext uri="{FF2B5EF4-FFF2-40B4-BE49-F238E27FC236}">
                  <a16:creationId xmlns:a16="http://schemas.microsoft.com/office/drawing/2014/main" id="{652480F8-A4C6-452E-ABD6-2756ABAD87C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77861" y="4473145"/>
              <a:ext cx="1944460" cy="1944461"/>
            </a:xfrm>
            <a:prstGeom prst="rect">
              <a:avLst/>
            </a:prstGeom>
            <a:noFill/>
            <a:extLst>
              <a:ext uri="{909E8E84-426E-40DD-AFC4-6F175D3DCCD1}">
                <a14:hiddenFill xmlns:a14="http://schemas.microsoft.com/office/drawing/2010/main">
                  <a:solidFill>
                    <a:srgbClr val="FFFFFF"/>
                  </a:solidFill>
                </a14:hiddenFill>
              </a:ext>
            </a:extLst>
          </p:spPr>
        </p:pic>
        <p:sp>
          <p:nvSpPr>
            <p:cNvPr id="61" name="Rectangle 60">
              <a:extLst>
                <a:ext uri="{FF2B5EF4-FFF2-40B4-BE49-F238E27FC236}">
                  <a16:creationId xmlns:a16="http://schemas.microsoft.com/office/drawing/2014/main" id="{95360818-43F4-4B58-9399-61D1E5D23A95}"/>
                </a:ext>
              </a:extLst>
            </p:cNvPr>
            <p:cNvSpPr/>
            <p:nvPr/>
          </p:nvSpPr>
          <p:spPr>
            <a:xfrm>
              <a:off x="7219639" y="6070191"/>
              <a:ext cx="2966261" cy="461665"/>
            </a:xfrm>
            <a:prstGeom prst="rect">
              <a:avLst/>
            </a:prstGeom>
          </p:spPr>
          <p:txBody>
            <a:bodyPr wrap="none">
              <a:spAutoFit/>
            </a:bodyPr>
            <a:lstStyle/>
            <a:p>
              <a:pPr lvl="0"/>
              <a:r>
                <a:rPr lang="en-AU" sz="2400" b="1" dirty="0"/>
                <a:t>availability of therapy</a:t>
              </a:r>
              <a:endParaRPr lang="en-US" sz="2400" b="1" dirty="0"/>
            </a:p>
          </p:txBody>
        </p:sp>
      </p:grpSp>
    </p:spTree>
    <p:extLst>
      <p:ext uri="{BB962C8B-B14F-4D97-AF65-F5344CB8AC3E}">
        <p14:creationId xmlns:p14="http://schemas.microsoft.com/office/powerpoint/2010/main" val="1009534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1142"/>
          <p:cNvSpPr>
            <a:spLocks/>
          </p:cNvSpPr>
          <p:nvPr/>
        </p:nvSpPr>
        <p:spPr bwMode="auto">
          <a:xfrm>
            <a:off x="1525192" y="1581150"/>
            <a:ext cx="2251472" cy="4419600"/>
          </a:xfrm>
          <a:custGeom>
            <a:avLst/>
            <a:gdLst>
              <a:gd name="T0" fmla="*/ 191 w 946"/>
              <a:gd name="T1" fmla="*/ 1856 h 1856"/>
              <a:gd name="T2" fmla="*/ 930 w 946"/>
              <a:gd name="T3" fmla="*/ 946 h 1856"/>
              <a:gd name="T4" fmla="*/ 0 w 946"/>
              <a:gd name="T5" fmla="*/ 16 h 1856"/>
              <a:gd name="T6" fmla="*/ 0 w 946"/>
              <a:gd name="T7" fmla="*/ 0 h 1856"/>
              <a:gd name="T8" fmla="*/ 669 w 946"/>
              <a:gd name="T9" fmla="*/ 277 h 1856"/>
              <a:gd name="T10" fmla="*/ 946 w 946"/>
              <a:gd name="T11" fmla="*/ 946 h 1856"/>
              <a:gd name="T12" fmla="*/ 669 w 946"/>
              <a:gd name="T13" fmla="*/ 1615 h 1856"/>
              <a:gd name="T14" fmla="*/ 259 w 946"/>
              <a:gd name="T15" fmla="*/ 1856 h 1856"/>
              <a:gd name="T16" fmla="*/ 191 w 946"/>
              <a:gd name="T17" fmla="*/ 1856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6" h="1856">
                <a:moveTo>
                  <a:pt x="191" y="1856"/>
                </a:moveTo>
                <a:cubicBezTo>
                  <a:pt x="612" y="1768"/>
                  <a:pt x="930" y="1393"/>
                  <a:pt x="930" y="946"/>
                </a:cubicBezTo>
                <a:cubicBezTo>
                  <a:pt x="930" y="433"/>
                  <a:pt x="513" y="16"/>
                  <a:pt x="0" y="16"/>
                </a:cubicBezTo>
                <a:cubicBezTo>
                  <a:pt x="0" y="0"/>
                  <a:pt x="0" y="0"/>
                  <a:pt x="0" y="0"/>
                </a:cubicBezTo>
                <a:cubicBezTo>
                  <a:pt x="253" y="0"/>
                  <a:pt x="490" y="99"/>
                  <a:pt x="669" y="277"/>
                </a:cubicBezTo>
                <a:cubicBezTo>
                  <a:pt x="847" y="456"/>
                  <a:pt x="946" y="693"/>
                  <a:pt x="946" y="946"/>
                </a:cubicBezTo>
                <a:cubicBezTo>
                  <a:pt x="946" y="1199"/>
                  <a:pt x="847" y="1436"/>
                  <a:pt x="669" y="1615"/>
                </a:cubicBezTo>
                <a:cubicBezTo>
                  <a:pt x="553" y="1731"/>
                  <a:pt x="412" y="1813"/>
                  <a:pt x="259" y="1856"/>
                </a:cubicBezTo>
                <a:lnTo>
                  <a:pt x="191" y="1856"/>
                </a:ln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en-US" sz="1350">
              <a:latin typeface="Poppins" panose="02000000000000000000" pitchFamily="2" charset="0"/>
              <a:cs typeface="Poppins" panose="02000000000000000000" pitchFamily="2" charset="0"/>
            </a:endParaRPr>
          </a:p>
        </p:txBody>
      </p:sp>
      <p:grpSp>
        <p:nvGrpSpPr>
          <p:cNvPr id="2" name="Group 1"/>
          <p:cNvGrpSpPr/>
          <p:nvPr/>
        </p:nvGrpSpPr>
        <p:grpSpPr>
          <a:xfrm>
            <a:off x="-335093" y="1913959"/>
            <a:ext cx="6022823" cy="4258240"/>
            <a:chOff x="-766671" y="2250054"/>
            <a:chExt cx="4776487" cy="3377061"/>
          </a:xfrm>
        </p:grpSpPr>
        <p:sp>
          <p:nvSpPr>
            <p:cNvPr id="8" name="TextBox 7"/>
            <p:cNvSpPr txBox="1">
              <a:spLocks/>
            </p:cNvSpPr>
            <p:nvPr/>
          </p:nvSpPr>
          <p:spPr>
            <a:xfrm>
              <a:off x="2034728" y="2378880"/>
              <a:ext cx="1563480" cy="244087"/>
            </a:xfrm>
            <a:prstGeom prst="rect">
              <a:avLst/>
            </a:prstGeom>
            <a:noFill/>
          </p:spPr>
          <p:txBody>
            <a:bodyPr wrap="square" lIns="0" tIns="0" rIns="0" bIns="0" rtlCol="0">
              <a:spAutoFit/>
            </a:bodyPr>
            <a:lstStyle/>
            <a:p>
              <a:r>
                <a:rPr lang="en-US" sz="2000" b="1" spc="-23" dirty="0">
                  <a:solidFill>
                    <a:schemeClr val="accent1"/>
                  </a:solidFill>
                  <a:latin typeface="Poppins" panose="02000000000000000000" pitchFamily="2" charset="0"/>
                  <a:cs typeface="Poppins" panose="02000000000000000000" pitchFamily="2" charset="0"/>
                </a:rPr>
                <a:t>PSYCHODYNAMIC</a:t>
              </a:r>
            </a:p>
          </p:txBody>
        </p:sp>
        <p:cxnSp>
          <p:nvCxnSpPr>
            <p:cNvPr id="10" name="Straight Connector 9"/>
            <p:cNvCxnSpPr/>
            <p:nvPr/>
          </p:nvCxnSpPr>
          <p:spPr>
            <a:xfrm>
              <a:off x="3491547" y="2303376"/>
              <a:ext cx="0" cy="381965"/>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Box 10"/>
            <p:cNvSpPr txBox="1">
              <a:spLocks/>
            </p:cNvSpPr>
            <p:nvPr/>
          </p:nvSpPr>
          <p:spPr>
            <a:xfrm>
              <a:off x="2406259" y="2958021"/>
              <a:ext cx="1501386" cy="219678"/>
            </a:xfrm>
            <a:prstGeom prst="rect">
              <a:avLst/>
            </a:prstGeom>
            <a:noFill/>
          </p:spPr>
          <p:txBody>
            <a:bodyPr wrap="square" lIns="0" tIns="0" rIns="0" bIns="0" rtlCol="0">
              <a:spAutoFit/>
            </a:bodyPr>
            <a:lstStyle/>
            <a:p>
              <a:r>
                <a:rPr lang="en-US" b="1" spc="-23" dirty="0">
                  <a:solidFill>
                    <a:schemeClr val="accent2"/>
                  </a:solidFill>
                  <a:latin typeface="Poppins" panose="02000000000000000000" pitchFamily="2" charset="0"/>
                  <a:cs typeface="Poppins" panose="02000000000000000000" pitchFamily="2" charset="0"/>
                </a:rPr>
                <a:t>BEHAVIOURISM</a:t>
              </a:r>
            </a:p>
          </p:txBody>
        </p:sp>
        <p:cxnSp>
          <p:nvCxnSpPr>
            <p:cNvPr id="13" name="Straight Connector 12"/>
            <p:cNvCxnSpPr/>
            <p:nvPr/>
          </p:nvCxnSpPr>
          <p:spPr>
            <a:xfrm>
              <a:off x="3766990" y="2866124"/>
              <a:ext cx="0" cy="381965"/>
            </a:xfrm>
            <a:prstGeom prst="line">
              <a:avLst/>
            </a:prstGeom>
            <a:ln w="1270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TextBox 13"/>
            <p:cNvSpPr txBox="1">
              <a:spLocks/>
            </p:cNvSpPr>
            <p:nvPr/>
          </p:nvSpPr>
          <p:spPr>
            <a:xfrm>
              <a:off x="2543420" y="3741480"/>
              <a:ext cx="1364230" cy="219678"/>
            </a:xfrm>
            <a:prstGeom prst="rect">
              <a:avLst/>
            </a:prstGeom>
            <a:noFill/>
          </p:spPr>
          <p:txBody>
            <a:bodyPr wrap="square" lIns="0" tIns="0" rIns="0" bIns="0" rtlCol="0">
              <a:spAutoFit/>
            </a:bodyPr>
            <a:lstStyle/>
            <a:p>
              <a:r>
                <a:rPr lang="en-US" b="1" spc="-23" dirty="0">
                  <a:solidFill>
                    <a:srgbClr val="7030A0"/>
                  </a:solidFill>
                  <a:latin typeface="Poppins" panose="02000000000000000000" pitchFamily="2" charset="0"/>
                  <a:cs typeface="Poppins" panose="02000000000000000000" pitchFamily="2" charset="0"/>
                </a:rPr>
                <a:t>HUMANISTIC</a:t>
              </a:r>
            </a:p>
          </p:txBody>
        </p:sp>
        <p:cxnSp>
          <p:nvCxnSpPr>
            <p:cNvPr id="16" name="Straight Connector 15"/>
            <p:cNvCxnSpPr/>
            <p:nvPr/>
          </p:nvCxnSpPr>
          <p:spPr>
            <a:xfrm>
              <a:off x="3726981" y="3642831"/>
              <a:ext cx="0" cy="381965"/>
            </a:xfrm>
            <a:prstGeom prst="line">
              <a:avLst/>
            </a:prstGeom>
            <a:ln w="1270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17" name="TextBox 16"/>
            <p:cNvSpPr txBox="1">
              <a:spLocks/>
            </p:cNvSpPr>
            <p:nvPr/>
          </p:nvSpPr>
          <p:spPr>
            <a:xfrm>
              <a:off x="2429702" y="4466677"/>
              <a:ext cx="1580114" cy="219678"/>
            </a:xfrm>
            <a:prstGeom prst="rect">
              <a:avLst/>
            </a:prstGeom>
            <a:noFill/>
          </p:spPr>
          <p:txBody>
            <a:bodyPr wrap="square" lIns="0" tIns="0" rIns="0" bIns="0" rtlCol="0">
              <a:spAutoFit/>
            </a:bodyPr>
            <a:lstStyle/>
            <a:p>
              <a:r>
                <a:rPr lang="en-US" b="1" spc="-23" dirty="0">
                  <a:solidFill>
                    <a:schemeClr val="accent4"/>
                  </a:solidFill>
                  <a:latin typeface="Poppins" panose="02000000000000000000" pitchFamily="2" charset="0"/>
                  <a:cs typeface="Poppins" panose="02000000000000000000" pitchFamily="2" charset="0"/>
                </a:rPr>
                <a:t>COGNITIVE</a:t>
              </a:r>
            </a:p>
          </p:txBody>
        </p:sp>
        <p:cxnSp>
          <p:nvCxnSpPr>
            <p:cNvPr id="19" name="Straight Connector 18"/>
            <p:cNvCxnSpPr/>
            <p:nvPr/>
          </p:nvCxnSpPr>
          <p:spPr>
            <a:xfrm>
              <a:off x="3412032" y="4412875"/>
              <a:ext cx="0" cy="381965"/>
            </a:xfrm>
            <a:prstGeom prst="line">
              <a:avLst/>
            </a:prstGeom>
            <a:ln w="127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20" name="TextBox 19"/>
            <p:cNvSpPr txBox="1">
              <a:spLocks/>
            </p:cNvSpPr>
            <p:nvPr/>
          </p:nvSpPr>
          <p:spPr>
            <a:xfrm>
              <a:off x="2095012" y="5311904"/>
              <a:ext cx="1563482" cy="219678"/>
            </a:xfrm>
            <a:prstGeom prst="rect">
              <a:avLst/>
            </a:prstGeom>
            <a:noFill/>
          </p:spPr>
          <p:txBody>
            <a:bodyPr wrap="square" lIns="0" tIns="0" rIns="0" bIns="0" rtlCol="0">
              <a:spAutoFit/>
            </a:bodyPr>
            <a:lstStyle/>
            <a:p>
              <a:r>
                <a:rPr lang="en-US" b="1" spc="-23" dirty="0">
                  <a:solidFill>
                    <a:schemeClr val="accent6"/>
                  </a:solidFill>
                  <a:latin typeface="Poppins" panose="02000000000000000000" pitchFamily="2" charset="0"/>
                  <a:cs typeface="Poppins" panose="02000000000000000000" pitchFamily="2" charset="0"/>
                </a:rPr>
                <a:t>“THIRD WAVE”</a:t>
              </a:r>
            </a:p>
          </p:txBody>
        </p:sp>
        <p:cxnSp>
          <p:nvCxnSpPr>
            <p:cNvPr id="22" name="Straight Connector 21"/>
            <p:cNvCxnSpPr/>
            <p:nvPr/>
          </p:nvCxnSpPr>
          <p:spPr>
            <a:xfrm>
              <a:off x="3331451" y="5245150"/>
              <a:ext cx="0" cy="381965"/>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23" name="TextBox 22"/>
            <p:cNvSpPr txBox="1">
              <a:spLocks/>
            </p:cNvSpPr>
            <p:nvPr/>
          </p:nvSpPr>
          <p:spPr>
            <a:xfrm>
              <a:off x="-766671" y="3481387"/>
              <a:ext cx="2272435" cy="292904"/>
            </a:xfrm>
            <a:prstGeom prst="rect">
              <a:avLst/>
            </a:prstGeom>
            <a:noFill/>
          </p:spPr>
          <p:txBody>
            <a:bodyPr wrap="square" lIns="0" tIns="0" rIns="0" bIns="0" rtlCol="0">
              <a:spAutoFit/>
            </a:bodyPr>
            <a:lstStyle/>
            <a:p>
              <a:pPr algn="ctr"/>
              <a:r>
                <a:rPr lang="en-US" sz="2400" b="1" spc="-23" dirty="0">
                  <a:solidFill>
                    <a:schemeClr val="accent3">
                      <a:lumMod val="50000"/>
                    </a:schemeClr>
                  </a:solidFill>
                  <a:latin typeface="Poppins" panose="02000000000000000000" pitchFamily="2" charset="0"/>
                  <a:cs typeface="Poppins" panose="02000000000000000000" pitchFamily="2" charset="0"/>
                </a:rPr>
                <a:t>PSYCHOTHERAPY</a:t>
              </a:r>
            </a:p>
          </p:txBody>
        </p:sp>
        <p:sp>
          <p:nvSpPr>
            <p:cNvPr id="24" name="Freeform 1140"/>
            <p:cNvSpPr>
              <a:spLocks/>
            </p:cNvSpPr>
            <p:nvPr/>
          </p:nvSpPr>
          <p:spPr bwMode="auto">
            <a:xfrm>
              <a:off x="1191" y="2250054"/>
              <a:ext cx="1577692" cy="3155384"/>
            </a:xfrm>
            <a:custGeom>
              <a:avLst/>
              <a:gdLst>
                <a:gd name="T0" fmla="*/ 0 w 660"/>
                <a:gd name="T1" fmla="*/ 1320 h 1320"/>
                <a:gd name="T2" fmla="*/ 0 w 660"/>
                <a:gd name="T3" fmla="*/ 1304 h 1320"/>
                <a:gd name="T4" fmla="*/ 644 w 660"/>
                <a:gd name="T5" fmla="*/ 660 h 1320"/>
                <a:gd name="T6" fmla="*/ 0 w 660"/>
                <a:gd name="T7" fmla="*/ 16 h 1320"/>
                <a:gd name="T8" fmla="*/ 0 w 660"/>
                <a:gd name="T9" fmla="*/ 0 h 1320"/>
                <a:gd name="T10" fmla="*/ 660 w 660"/>
                <a:gd name="T11" fmla="*/ 660 h 1320"/>
                <a:gd name="T12" fmla="*/ 0 w 660"/>
                <a:gd name="T13" fmla="*/ 1320 h 1320"/>
              </a:gdLst>
              <a:ahLst/>
              <a:cxnLst>
                <a:cxn ang="0">
                  <a:pos x="T0" y="T1"/>
                </a:cxn>
                <a:cxn ang="0">
                  <a:pos x="T2" y="T3"/>
                </a:cxn>
                <a:cxn ang="0">
                  <a:pos x="T4" y="T5"/>
                </a:cxn>
                <a:cxn ang="0">
                  <a:pos x="T6" y="T7"/>
                </a:cxn>
                <a:cxn ang="0">
                  <a:pos x="T8" y="T9"/>
                </a:cxn>
                <a:cxn ang="0">
                  <a:pos x="T10" y="T11"/>
                </a:cxn>
                <a:cxn ang="0">
                  <a:pos x="T12" y="T13"/>
                </a:cxn>
              </a:cxnLst>
              <a:rect l="0" t="0" r="r" b="b"/>
              <a:pathLst>
                <a:path w="660" h="1320">
                  <a:moveTo>
                    <a:pt x="0" y="1320"/>
                  </a:moveTo>
                  <a:cubicBezTo>
                    <a:pt x="0" y="1304"/>
                    <a:pt x="0" y="1304"/>
                    <a:pt x="0" y="1304"/>
                  </a:cubicBezTo>
                  <a:cubicBezTo>
                    <a:pt x="355" y="1304"/>
                    <a:pt x="644" y="1015"/>
                    <a:pt x="644" y="660"/>
                  </a:cubicBezTo>
                  <a:cubicBezTo>
                    <a:pt x="644" y="305"/>
                    <a:pt x="355" y="16"/>
                    <a:pt x="0" y="16"/>
                  </a:cubicBezTo>
                  <a:cubicBezTo>
                    <a:pt x="0" y="0"/>
                    <a:pt x="0" y="0"/>
                    <a:pt x="0" y="0"/>
                  </a:cubicBezTo>
                  <a:cubicBezTo>
                    <a:pt x="364" y="0"/>
                    <a:pt x="660" y="296"/>
                    <a:pt x="660" y="660"/>
                  </a:cubicBezTo>
                  <a:cubicBezTo>
                    <a:pt x="660" y="1024"/>
                    <a:pt x="364" y="1320"/>
                    <a:pt x="0" y="1320"/>
                  </a:cubicBezTo>
                  <a:close/>
                </a:path>
              </a:pathLst>
            </a:custGeom>
            <a:solidFill>
              <a:schemeClr val="accent3">
                <a:alpha val="30000"/>
              </a:schemeClr>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27" name="Freeform 1143"/>
            <p:cNvSpPr>
              <a:spLocks noEditPoints="1"/>
            </p:cNvSpPr>
            <p:nvPr/>
          </p:nvSpPr>
          <p:spPr bwMode="auto">
            <a:xfrm>
              <a:off x="767954" y="2478881"/>
              <a:ext cx="1008460" cy="19050"/>
            </a:xfrm>
            <a:custGeom>
              <a:avLst/>
              <a:gdLst>
                <a:gd name="T0" fmla="*/ 148 w 424"/>
                <a:gd name="T1" fmla="*/ 8 h 8"/>
                <a:gd name="T2" fmla="*/ 132 w 424"/>
                <a:gd name="T3" fmla="*/ 0 h 8"/>
                <a:gd name="T4" fmla="*/ 136 w 424"/>
                <a:gd name="T5" fmla="*/ 4 h 8"/>
                <a:gd name="T6" fmla="*/ 176 w 424"/>
                <a:gd name="T7" fmla="*/ 4 h 8"/>
                <a:gd name="T8" fmla="*/ 180 w 424"/>
                <a:gd name="T9" fmla="*/ 0 h 8"/>
                <a:gd name="T10" fmla="*/ 212 w 424"/>
                <a:gd name="T11" fmla="*/ 8 h 8"/>
                <a:gd name="T12" fmla="*/ 196 w 424"/>
                <a:gd name="T13" fmla="*/ 0 h 8"/>
                <a:gd name="T14" fmla="*/ 200 w 424"/>
                <a:gd name="T15" fmla="*/ 4 h 8"/>
                <a:gd name="T16" fmla="*/ 112 w 424"/>
                <a:gd name="T17" fmla="*/ 4 h 8"/>
                <a:gd name="T18" fmla="*/ 116 w 424"/>
                <a:gd name="T19" fmla="*/ 0 h 8"/>
                <a:gd name="T20" fmla="*/ 164 w 424"/>
                <a:gd name="T21" fmla="*/ 8 h 8"/>
                <a:gd name="T22" fmla="*/ 20 w 424"/>
                <a:gd name="T23" fmla="*/ 0 h 8"/>
                <a:gd name="T24" fmla="*/ 24 w 424"/>
                <a:gd name="T25" fmla="*/ 4 h 8"/>
                <a:gd name="T26" fmla="*/ 96 w 424"/>
                <a:gd name="T27" fmla="*/ 4 h 8"/>
                <a:gd name="T28" fmla="*/ 100 w 424"/>
                <a:gd name="T29" fmla="*/ 0 h 8"/>
                <a:gd name="T30" fmla="*/ 4 w 424"/>
                <a:gd name="T31" fmla="*/ 8 h 8"/>
                <a:gd name="T32" fmla="*/ 36 w 424"/>
                <a:gd name="T33" fmla="*/ 0 h 8"/>
                <a:gd name="T34" fmla="*/ 40 w 424"/>
                <a:gd name="T35" fmla="*/ 4 h 8"/>
                <a:gd name="T36" fmla="*/ 80 w 424"/>
                <a:gd name="T37" fmla="*/ 4 h 8"/>
                <a:gd name="T38" fmla="*/ 84 w 424"/>
                <a:gd name="T39" fmla="*/ 0 h 8"/>
                <a:gd name="T40" fmla="*/ 68 w 424"/>
                <a:gd name="T41" fmla="*/ 8 h 8"/>
                <a:gd name="T42" fmla="*/ 52 w 424"/>
                <a:gd name="T43" fmla="*/ 0 h 8"/>
                <a:gd name="T44" fmla="*/ 56 w 424"/>
                <a:gd name="T45" fmla="*/ 4 h 8"/>
                <a:gd name="T46" fmla="*/ 336 w 424"/>
                <a:gd name="T47" fmla="*/ 4 h 8"/>
                <a:gd name="T48" fmla="*/ 340 w 424"/>
                <a:gd name="T49" fmla="*/ 0 h 8"/>
                <a:gd name="T50" fmla="*/ 372 w 424"/>
                <a:gd name="T51" fmla="*/ 8 h 8"/>
                <a:gd name="T52" fmla="*/ 356 w 424"/>
                <a:gd name="T53" fmla="*/ 0 h 8"/>
                <a:gd name="T54" fmla="*/ 360 w 424"/>
                <a:gd name="T55" fmla="*/ 4 h 8"/>
                <a:gd name="T56" fmla="*/ 384 w 424"/>
                <a:gd name="T57" fmla="*/ 4 h 8"/>
                <a:gd name="T58" fmla="*/ 388 w 424"/>
                <a:gd name="T59" fmla="*/ 0 h 8"/>
                <a:gd name="T60" fmla="*/ 420 w 424"/>
                <a:gd name="T61" fmla="*/ 8 h 8"/>
                <a:gd name="T62" fmla="*/ 404 w 424"/>
                <a:gd name="T63" fmla="*/ 0 h 8"/>
                <a:gd name="T64" fmla="*/ 408 w 424"/>
                <a:gd name="T65" fmla="*/ 4 h 8"/>
                <a:gd name="T66" fmla="*/ 224 w 424"/>
                <a:gd name="T67" fmla="*/ 4 h 8"/>
                <a:gd name="T68" fmla="*/ 228 w 424"/>
                <a:gd name="T69" fmla="*/ 0 h 8"/>
                <a:gd name="T70" fmla="*/ 260 w 424"/>
                <a:gd name="T71" fmla="*/ 8 h 8"/>
                <a:gd name="T72" fmla="*/ 244 w 424"/>
                <a:gd name="T73" fmla="*/ 0 h 8"/>
                <a:gd name="T74" fmla="*/ 248 w 424"/>
                <a:gd name="T75" fmla="*/ 4 h 8"/>
                <a:gd name="T76" fmla="*/ 272 w 424"/>
                <a:gd name="T77" fmla="*/ 4 h 8"/>
                <a:gd name="T78" fmla="*/ 276 w 424"/>
                <a:gd name="T79" fmla="*/ 0 h 8"/>
                <a:gd name="T80" fmla="*/ 308 w 424"/>
                <a:gd name="T81" fmla="*/ 8 h 8"/>
                <a:gd name="T82" fmla="*/ 324 w 424"/>
                <a:gd name="T83" fmla="*/ 0 h 8"/>
                <a:gd name="T84" fmla="*/ 328 w 424"/>
                <a:gd name="T85" fmla="*/ 4 h 8"/>
                <a:gd name="T86" fmla="*/ 288 w 424"/>
                <a:gd name="T87" fmla="*/ 4 h 8"/>
                <a:gd name="T88" fmla="*/ 292 w 424"/>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4" h="8">
                  <a:moveTo>
                    <a:pt x="148" y="0"/>
                  </a:moveTo>
                  <a:cubicBezTo>
                    <a:pt x="146" y="0"/>
                    <a:pt x="144" y="2"/>
                    <a:pt x="144" y="4"/>
                  </a:cubicBezTo>
                  <a:cubicBezTo>
                    <a:pt x="144" y="7"/>
                    <a:pt x="146" y="8"/>
                    <a:pt x="148" y="8"/>
                  </a:cubicBezTo>
                  <a:cubicBezTo>
                    <a:pt x="150" y="8"/>
                    <a:pt x="152" y="7"/>
                    <a:pt x="152" y="4"/>
                  </a:cubicBezTo>
                  <a:cubicBezTo>
                    <a:pt x="152" y="2"/>
                    <a:pt x="150" y="0"/>
                    <a:pt x="148" y="0"/>
                  </a:cubicBezTo>
                  <a:close/>
                  <a:moveTo>
                    <a:pt x="132" y="0"/>
                  </a:moveTo>
                  <a:cubicBezTo>
                    <a:pt x="130" y="0"/>
                    <a:pt x="128" y="2"/>
                    <a:pt x="128" y="4"/>
                  </a:cubicBezTo>
                  <a:cubicBezTo>
                    <a:pt x="128" y="7"/>
                    <a:pt x="130" y="8"/>
                    <a:pt x="132" y="8"/>
                  </a:cubicBezTo>
                  <a:cubicBezTo>
                    <a:pt x="134" y="8"/>
                    <a:pt x="136" y="7"/>
                    <a:pt x="136" y="4"/>
                  </a:cubicBezTo>
                  <a:cubicBezTo>
                    <a:pt x="136" y="2"/>
                    <a:pt x="134" y="0"/>
                    <a:pt x="132" y="0"/>
                  </a:cubicBezTo>
                  <a:close/>
                  <a:moveTo>
                    <a:pt x="180" y="0"/>
                  </a:moveTo>
                  <a:cubicBezTo>
                    <a:pt x="178" y="0"/>
                    <a:pt x="176" y="2"/>
                    <a:pt x="176" y="4"/>
                  </a:cubicBezTo>
                  <a:cubicBezTo>
                    <a:pt x="176" y="7"/>
                    <a:pt x="178" y="8"/>
                    <a:pt x="180" y="8"/>
                  </a:cubicBezTo>
                  <a:cubicBezTo>
                    <a:pt x="182" y="8"/>
                    <a:pt x="184" y="7"/>
                    <a:pt x="184" y="4"/>
                  </a:cubicBezTo>
                  <a:cubicBezTo>
                    <a:pt x="184" y="2"/>
                    <a:pt x="182" y="0"/>
                    <a:pt x="180" y="0"/>
                  </a:cubicBezTo>
                  <a:close/>
                  <a:moveTo>
                    <a:pt x="212" y="0"/>
                  </a:moveTo>
                  <a:cubicBezTo>
                    <a:pt x="210" y="0"/>
                    <a:pt x="208" y="2"/>
                    <a:pt x="208" y="4"/>
                  </a:cubicBezTo>
                  <a:cubicBezTo>
                    <a:pt x="208" y="7"/>
                    <a:pt x="210" y="8"/>
                    <a:pt x="212" y="8"/>
                  </a:cubicBezTo>
                  <a:cubicBezTo>
                    <a:pt x="214" y="8"/>
                    <a:pt x="216" y="7"/>
                    <a:pt x="216" y="4"/>
                  </a:cubicBezTo>
                  <a:cubicBezTo>
                    <a:pt x="216" y="2"/>
                    <a:pt x="214" y="0"/>
                    <a:pt x="212" y="0"/>
                  </a:cubicBezTo>
                  <a:close/>
                  <a:moveTo>
                    <a:pt x="196" y="0"/>
                  </a:moveTo>
                  <a:cubicBezTo>
                    <a:pt x="194" y="0"/>
                    <a:pt x="192" y="2"/>
                    <a:pt x="192" y="4"/>
                  </a:cubicBezTo>
                  <a:cubicBezTo>
                    <a:pt x="192" y="7"/>
                    <a:pt x="194" y="8"/>
                    <a:pt x="196" y="8"/>
                  </a:cubicBezTo>
                  <a:cubicBezTo>
                    <a:pt x="198" y="8"/>
                    <a:pt x="200" y="7"/>
                    <a:pt x="200" y="4"/>
                  </a:cubicBezTo>
                  <a:cubicBezTo>
                    <a:pt x="200" y="2"/>
                    <a:pt x="198" y="0"/>
                    <a:pt x="196" y="0"/>
                  </a:cubicBezTo>
                  <a:close/>
                  <a:moveTo>
                    <a:pt x="116" y="0"/>
                  </a:moveTo>
                  <a:cubicBezTo>
                    <a:pt x="114" y="0"/>
                    <a:pt x="112" y="2"/>
                    <a:pt x="112" y="4"/>
                  </a:cubicBezTo>
                  <a:cubicBezTo>
                    <a:pt x="112" y="7"/>
                    <a:pt x="114" y="8"/>
                    <a:pt x="116" y="8"/>
                  </a:cubicBezTo>
                  <a:cubicBezTo>
                    <a:pt x="118" y="8"/>
                    <a:pt x="120" y="7"/>
                    <a:pt x="120" y="4"/>
                  </a:cubicBezTo>
                  <a:cubicBezTo>
                    <a:pt x="120" y="2"/>
                    <a:pt x="118" y="0"/>
                    <a:pt x="116" y="0"/>
                  </a:cubicBezTo>
                  <a:close/>
                  <a:moveTo>
                    <a:pt x="164" y="0"/>
                  </a:moveTo>
                  <a:cubicBezTo>
                    <a:pt x="162" y="0"/>
                    <a:pt x="160" y="2"/>
                    <a:pt x="160" y="4"/>
                  </a:cubicBezTo>
                  <a:cubicBezTo>
                    <a:pt x="160" y="7"/>
                    <a:pt x="162" y="8"/>
                    <a:pt x="164" y="8"/>
                  </a:cubicBezTo>
                  <a:cubicBezTo>
                    <a:pt x="166" y="8"/>
                    <a:pt x="168" y="7"/>
                    <a:pt x="168" y="4"/>
                  </a:cubicBezTo>
                  <a:cubicBezTo>
                    <a:pt x="168" y="2"/>
                    <a:pt x="166" y="0"/>
                    <a:pt x="164" y="0"/>
                  </a:cubicBezTo>
                  <a:close/>
                  <a:moveTo>
                    <a:pt x="20" y="0"/>
                  </a:moveTo>
                  <a:cubicBezTo>
                    <a:pt x="18" y="0"/>
                    <a:pt x="16" y="2"/>
                    <a:pt x="16" y="4"/>
                  </a:cubicBezTo>
                  <a:cubicBezTo>
                    <a:pt x="16" y="7"/>
                    <a:pt x="18" y="8"/>
                    <a:pt x="20" y="8"/>
                  </a:cubicBezTo>
                  <a:cubicBezTo>
                    <a:pt x="22" y="8"/>
                    <a:pt x="24" y="7"/>
                    <a:pt x="24" y="4"/>
                  </a:cubicBezTo>
                  <a:cubicBezTo>
                    <a:pt x="24" y="2"/>
                    <a:pt x="22" y="0"/>
                    <a:pt x="20" y="0"/>
                  </a:cubicBezTo>
                  <a:close/>
                  <a:moveTo>
                    <a:pt x="100" y="0"/>
                  </a:moveTo>
                  <a:cubicBezTo>
                    <a:pt x="98" y="0"/>
                    <a:pt x="96" y="2"/>
                    <a:pt x="96" y="4"/>
                  </a:cubicBezTo>
                  <a:cubicBezTo>
                    <a:pt x="96" y="7"/>
                    <a:pt x="98" y="8"/>
                    <a:pt x="100" y="8"/>
                  </a:cubicBezTo>
                  <a:cubicBezTo>
                    <a:pt x="102" y="8"/>
                    <a:pt x="104" y="7"/>
                    <a:pt x="104" y="4"/>
                  </a:cubicBezTo>
                  <a:cubicBezTo>
                    <a:pt x="104" y="2"/>
                    <a:pt x="102" y="0"/>
                    <a:pt x="100" y="0"/>
                  </a:cubicBezTo>
                  <a:close/>
                  <a:moveTo>
                    <a:pt x="4" y="0"/>
                  </a:moveTo>
                  <a:cubicBezTo>
                    <a:pt x="2" y="0"/>
                    <a:pt x="0" y="2"/>
                    <a:pt x="0" y="4"/>
                  </a:cubicBezTo>
                  <a:cubicBezTo>
                    <a:pt x="0" y="7"/>
                    <a:pt x="2" y="8"/>
                    <a:pt x="4" y="8"/>
                  </a:cubicBezTo>
                  <a:cubicBezTo>
                    <a:pt x="6" y="8"/>
                    <a:pt x="8" y="7"/>
                    <a:pt x="8" y="4"/>
                  </a:cubicBezTo>
                  <a:cubicBezTo>
                    <a:pt x="8" y="2"/>
                    <a:pt x="6" y="0"/>
                    <a:pt x="4" y="0"/>
                  </a:cubicBezTo>
                  <a:close/>
                  <a:moveTo>
                    <a:pt x="36" y="0"/>
                  </a:moveTo>
                  <a:cubicBezTo>
                    <a:pt x="34" y="0"/>
                    <a:pt x="32" y="2"/>
                    <a:pt x="32" y="4"/>
                  </a:cubicBezTo>
                  <a:cubicBezTo>
                    <a:pt x="32" y="7"/>
                    <a:pt x="34" y="8"/>
                    <a:pt x="36" y="8"/>
                  </a:cubicBezTo>
                  <a:cubicBezTo>
                    <a:pt x="38" y="8"/>
                    <a:pt x="40" y="7"/>
                    <a:pt x="40" y="4"/>
                  </a:cubicBezTo>
                  <a:cubicBezTo>
                    <a:pt x="40" y="2"/>
                    <a:pt x="38" y="0"/>
                    <a:pt x="36" y="0"/>
                  </a:cubicBezTo>
                  <a:close/>
                  <a:moveTo>
                    <a:pt x="84" y="0"/>
                  </a:moveTo>
                  <a:cubicBezTo>
                    <a:pt x="82" y="0"/>
                    <a:pt x="80" y="2"/>
                    <a:pt x="80" y="4"/>
                  </a:cubicBezTo>
                  <a:cubicBezTo>
                    <a:pt x="80" y="7"/>
                    <a:pt x="82" y="8"/>
                    <a:pt x="84" y="8"/>
                  </a:cubicBezTo>
                  <a:cubicBezTo>
                    <a:pt x="86" y="8"/>
                    <a:pt x="88" y="7"/>
                    <a:pt x="88" y="4"/>
                  </a:cubicBezTo>
                  <a:cubicBezTo>
                    <a:pt x="88" y="2"/>
                    <a:pt x="86" y="0"/>
                    <a:pt x="84" y="0"/>
                  </a:cubicBezTo>
                  <a:close/>
                  <a:moveTo>
                    <a:pt x="68" y="0"/>
                  </a:moveTo>
                  <a:cubicBezTo>
                    <a:pt x="66" y="0"/>
                    <a:pt x="64" y="2"/>
                    <a:pt x="64" y="4"/>
                  </a:cubicBezTo>
                  <a:cubicBezTo>
                    <a:pt x="64" y="7"/>
                    <a:pt x="66" y="8"/>
                    <a:pt x="68" y="8"/>
                  </a:cubicBezTo>
                  <a:cubicBezTo>
                    <a:pt x="70" y="8"/>
                    <a:pt x="72" y="7"/>
                    <a:pt x="72" y="4"/>
                  </a:cubicBezTo>
                  <a:cubicBezTo>
                    <a:pt x="72" y="2"/>
                    <a:pt x="70" y="0"/>
                    <a:pt x="68" y="0"/>
                  </a:cubicBezTo>
                  <a:close/>
                  <a:moveTo>
                    <a:pt x="52" y="0"/>
                  </a:moveTo>
                  <a:cubicBezTo>
                    <a:pt x="50" y="0"/>
                    <a:pt x="48" y="2"/>
                    <a:pt x="48" y="4"/>
                  </a:cubicBezTo>
                  <a:cubicBezTo>
                    <a:pt x="48" y="7"/>
                    <a:pt x="50" y="8"/>
                    <a:pt x="52" y="8"/>
                  </a:cubicBezTo>
                  <a:cubicBezTo>
                    <a:pt x="54" y="8"/>
                    <a:pt x="56" y="7"/>
                    <a:pt x="56" y="4"/>
                  </a:cubicBezTo>
                  <a:cubicBezTo>
                    <a:pt x="56" y="2"/>
                    <a:pt x="54" y="0"/>
                    <a:pt x="52" y="0"/>
                  </a:cubicBezTo>
                  <a:close/>
                  <a:moveTo>
                    <a:pt x="340" y="0"/>
                  </a:moveTo>
                  <a:cubicBezTo>
                    <a:pt x="338" y="0"/>
                    <a:pt x="336" y="2"/>
                    <a:pt x="336" y="4"/>
                  </a:cubicBezTo>
                  <a:cubicBezTo>
                    <a:pt x="336" y="7"/>
                    <a:pt x="338" y="8"/>
                    <a:pt x="340" y="8"/>
                  </a:cubicBezTo>
                  <a:cubicBezTo>
                    <a:pt x="342" y="8"/>
                    <a:pt x="344" y="7"/>
                    <a:pt x="344" y="4"/>
                  </a:cubicBezTo>
                  <a:cubicBezTo>
                    <a:pt x="344" y="2"/>
                    <a:pt x="342" y="0"/>
                    <a:pt x="340" y="0"/>
                  </a:cubicBezTo>
                  <a:close/>
                  <a:moveTo>
                    <a:pt x="372" y="0"/>
                  </a:moveTo>
                  <a:cubicBezTo>
                    <a:pt x="370" y="0"/>
                    <a:pt x="368" y="2"/>
                    <a:pt x="368" y="4"/>
                  </a:cubicBezTo>
                  <a:cubicBezTo>
                    <a:pt x="368" y="7"/>
                    <a:pt x="370" y="8"/>
                    <a:pt x="372" y="8"/>
                  </a:cubicBezTo>
                  <a:cubicBezTo>
                    <a:pt x="374" y="8"/>
                    <a:pt x="376" y="7"/>
                    <a:pt x="376" y="4"/>
                  </a:cubicBezTo>
                  <a:cubicBezTo>
                    <a:pt x="376" y="2"/>
                    <a:pt x="374" y="0"/>
                    <a:pt x="372" y="0"/>
                  </a:cubicBezTo>
                  <a:close/>
                  <a:moveTo>
                    <a:pt x="356" y="0"/>
                  </a:moveTo>
                  <a:cubicBezTo>
                    <a:pt x="354" y="0"/>
                    <a:pt x="352" y="2"/>
                    <a:pt x="352" y="4"/>
                  </a:cubicBezTo>
                  <a:cubicBezTo>
                    <a:pt x="352" y="7"/>
                    <a:pt x="354" y="8"/>
                    <a:pt x="356" y="8"/>
                  </a:cubicBezTo>
                  <a:cubicBezTo>
                    <a:pt x="358" y="8"/>
                    <a:pt x="360" y="7"/>
                    <a:pt x="360" y="4"/>
                  </a:cubicBezTo>
                  <a:cubicBezTo>
                    <a:pt x="360" y="2"/>
                    <a:pt x="358" y="0"/>
                    <a:pt x="356" y="0"/>
                  </a:cubicBezTo>
                  <a:close/>
                  <a:moveTo>
                    <a:pt x="388" y="0"/>
                  </a:moveTo>
                  <a:cubicBezTo>
                    <a:pt x="386" y="0"/>
                    <a:pt x="384" y="2"/>
                    <a:pt x="384" y="4"/>
                  </a:cubicBezTo>
                  <a:cubicBezTo>
                    <a:pt x="384" y="7"/>
                    <a:pt x="386" y="8"/>
                    <a:pt x="388" y="8"/>
                  </a:cubicBezTo>
                  <a:cubicBezTo>
                    <a:pt x="390" y="8"/>
                    <a:pt x="392" y="7"/>
                    <a:pt x="392" y="4"/>
                  </a:cubicBezTo>
                  <a:cubicBezTo>
                    <a:pt x="392" y="2"/>
                    <a:pt x="390" y="0"/>
                    <a:pt x="388" y="0"/>
                  </a:cubicBezTo>
                  <a:close/>
                  <a:moveTo>
                    <a:pt x="420" y="0"/>
                  </a:moveTo>
                  <a:cubicBezTo>
                    <a:pt x="418" y="0"/>
                    <a:pt x="416" y="2"/>
                    <a:pt x="416" y="4"/>
                  </a:cubicBezTo>
                  <a:cubicBezTo>
                    <a:pt x="416" y="7"/>
                    <a:pt x="418" y="8"/>
                    <a:pt x="420" y="8"/>
                  </a:cubicBezTo>
                  <a:cubicBezTo>
                    <a:pt x="422" y="8"/>
                    <a:pt x="424" y="7"/>
                    <a:pt x="424" y="4"/>
                  </a:cubicBezTo>
                  <a:cubicBezTo>
                    <a:pt x="424" y="2"/>
                    <a:pt x="422" y="0"/>
                    <a:pt x="420" y="0"/>
                  </a:cubicBezTo>
                  <a:close/>
                  <a:moveTo>
                    <a:pt x="404" y="0"/>
                  </a:moveTo>
                  <a:cubicBezTo>
                    <a:pt x="402" y="0"/>
                    <a:pt x="400" y="2"/>
                    <a:pt x="400" y="4"/>
                  </a:cubicBezTo>
                  <a:cubicBezTo>
                    <a:pt x="400" y="7"/>
                    <a:pt x="402" y="8"/>
                    <a:pt x="404" y="8"/>
                  </a:cubicBezTo>
                  <a:cubicBezTo>
                    <a:pt x="406" y="8"/>
                    <a:pt x="408" y="7"/>
                    <a:pt x="408" y="4"/>
                  </a:cubicBezTo>
                  <a:cubicBezTo>
                    <a:pt x="408" y="2"/>
                    <a:pt x="406" y="0"/>
                    <a:pt x="404" y="0"/>
                  </a:cubicBezTo>
                  <a:close/>
                  <a:moveTo>
                    <a:pt x="228" y="0"/>
                  </a:moveTo>
                  <a:cubicBezTo>
                    <a:pt x="226" y="0"/>
                    <a:pt x="224" y="2"/>
                    <a:pt x="224" y="4"/>
                  </a:cubicBezTo>
                  <a:cubicBezTo>
                    <a:pt x="224" y="7"/>
                    <a:pt x="226" y="8"/>
                    <a:pt x="228" y="8"/>
                  </a:cubicBezTo>
                  <a:cubicBezTo>
                    <a:pt x="230" y="8"/>
                    <a:pt x="232" y="7"/>
                    <a:pt x="232" y="4"/>
                  </a:cubicBezTo>
                  <a:cubicBezTo>
                    <a:pt x="232" y="2"/>
                    <a:pt x="230" y="0"/>
                    <a:pt x="228" y="0"/>
                  </a:cubicBezTo>
                  <a:close/>
                  <a:moveTo>
                    <a:pt x="260" y="0"/>
                  </a:moveTo>
                  <a:cubicBezTo>
                    <a:pt x="258" y="0"/>
                    <a:pt x="256" y="2"/>
                    <a:pt x="256" y="4"/>
                  </a:cubicBezTo>
                  <a:cubicBezTo>
                    <a:pt x="256" y="7"/>
                    <a:pt x="258" y="8"/>
                    <a:pt x="260" y="8"/>
                  </a:cubicBezTo>
                  <a:cubicBezTo>
                    <a:pt x="262" y="8"/>
                    <a:pt x="264" y="7"/>
                    <a:pt x="264" y="4"/>
                  </a:cubicBezTo>
                  <a:cubicBezTo>
                    <a:pt x="264" y="2"/>
                    <a:pt x="262" y="0"/>
                    <a:pt x="260" y="0"/>
                  </a:cubicBezTo>
                  <a:close/>
                  <a:moveTo>
                    <a:pt x="244" y="0"/>
                  </a:moveTo>
                  <a:cubicBezTo>
                    <a:pt x="242" y="0"/>
                    <a:pt x="240" y="2"/>
                    <a:pt x="240" y="4"/>
                  </a:cubicBezTo>
                  <a:cubicBezTo>
                    <a:pt x="240" y="7"/>
                    <a:pt x="242" y="8"/>
                    <a:pt x="244" y="8"/>
                  </a:cubicBezTo>
                  <a:cubicBezTo>
                    <a:pt x="246" y="8"/>
                    <a:pt x="248" y="7"/>
                    <a:pt x="248" y="4"/>
                  </a:cubicBezTo>
                  <a:cubicBezTo>
                    <a:pt x="248" y="2"/>
                    <a:pt x="246" y="0"/>
                    <a:pt x="244" y="0"/>
                  </a:cubicBezTo>
                  <a:close/>
                  <a:moveTo>
                    <a:pt x="276" y="0"/>
                  </a:moveTo>
                  <a:cubicBezTo>
                    <a:pt x="274" y="0"/>
                    <a:pt x="272" y="2"/>
                    <a:pt x="272" y="4"/>
                  </a:cubicBezTo>
                  <a:cubicBezTo>
                    <a:pt x="272" y="7"/>
                    <a:pt x="274" y="8"/>
                    <a:pt x="276" y="8"/>
                  </a:cubicBezTo>
                  <a:cubicBezTo>
                    <a:pt x="278" y="8"/>
                    <a:pt x="280" y="7"/>
                    <a:pt x="280" y="4"/>
                  </a:cubicBezTo>
                  <a:cubicBezTo>
                    <a:pt x="280" y="2"/>
                    <a:pt x="278" y="0"/>
                    <a:pt x="276" y="0"/>
                  </a:cubicBezTo>
                  <a:close/>
                  <a:moveTo>
                    <a:pt x="308" y="0"/>
                  </a:moveTo>
                  <a:cubicBezTo>
                    <a:pt x="306" y="0"/>
                    <a:pt x="304" y="2"/>
                    <a:pt x="304" y="4"/>
                  </a:cubicBezTo>
                  <a:cubicBezTo>
                    <a:pt x="304" y="7"/>
                    <a:pt x="306" y="8"/>
                    <a:pt x="308" y="8"/>
                  </a:cubicBezTo>
                  <a:cubicBezTo>
                    <a:pt x="310" y="8"/>
                    <a:pt x="312" y="7"/>
                    <a:pt x="312" y="4"/>
                  </a:cubicBezTo>
                  <a:cubicBezTo>
                    <a:pt x="312" y="2"/>
                    <a:pt x="310" y="0"/>
                    <a:pt x="308" y="0"/>
                  </a:cubicBezTo>
                  <a:close/>
                  <a:moveTo>
                    <a:pt x="324" y="0"/>
                  </a:moveTo>
                  <a:cubicBezTo>
                    <a:pt x="322" y="0"/>
                    <a:pt x="320" y="2"/>
                    <a:pt x="320" y="4"/>
                  </a:cubicBezTo>
                  <a:cubicBezTo>
                    <a:pt x="320" y="7"/>
                    <a:pt x="322" y="8"/>
                    <a:pt x="324" y="8"/>
                  </a:cubicBezTo>
                  <a:cubicBezTo>
                    <a:pt x="326" y="8"/>
                    <a:pt x="328" y="7"/>
                    <a:pt x="328" y="4"/>
                  </a:cubicBezTo>
                  <a:cubicBezTo>
                    <a:pt x="328" y="2"/>
                    <a:pt x="326" y="0"/>
                    <a:pt x="324" y="0"/>
                  </a:cubicBezTo>
                  <a:close/>
                  <a:moveTo>
                    <a:pt x="292" y="0"/>
                  </a:moveTo>
                  <a:cubicBezTo>
                    <a:pt x="290" y="0"/>
                    <a:pt x="288" y="2"/>
                    <a:pt x="288" y="4"/>
                  </a:cubicBezTo>
                  <a:cubicBezTo>
                    <a:pt x="288" y="7"/>
                    <a:pt x="290" y="8"/>
                    <a:pt x="292" y="8"/>
                  </a:cubicBezTo>
                  <a:cubicBezTo>
                    <a:pt x="294" y="8"/>
                    <a:pt x="296" y="7"/>
                    <a:pt x="296" y="4"/>
                  </a:cubicBezTo>
                  <a:cubicBezTo>
                    <a:pt x="296" y="2"/>
                    <a:pt x="294" y="0"/>
                    <a:pt x="292"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28" name="Freeform 1144"/>
            <p:cNvSpPr>
              <a:spLocks noEditPoints="1"/>
            </p:cNvSpPr>
            <p:nvPr/>
          </p:nvSpPr>
          <p:spPr bwMode="auto">
            <a:xfrm>
              <a:off x="1337073" y="3048000"/>
              <a:ext cx="741760" cy="19050"/>
            </a:xfrm>
            <a:custGeom>
              <a:avLst/>
              <a:gdLst>
                <a:gd name="T0" fmla="*/ 96 w 312"/>
                <a:gd name="T1" fmla="*/ 4 h 8"/>
                <a:gd name="T2" fmla="*/ 104 w 312"/>
                <a:gd name="T3" fmla="*/ 4 h 8"/>
                <a:gd name="T4" fmla="*/ 116 w 312"/>
                <a:gd name="T5" fmla="*/ 0 h 8"/>
                <a:gd name="T6" fmla="*/ 116 w 312"/>
                <a:gd name="T7" fmla="*/ 8 h 8"/>
                <a:gd name="T8" fmla="*/ 116 w 312"/>
                <a:gd name="T9" fmla="*/ 0 h 8"/>
                <a:gd name="T10" fmla="*/ 128 w 312"/>
                <a:gd name="T11" fmla="*/ 4 h 8"/>
                <a:gd name="T12" fmla="*/ 136 w 312"/>
                <a:gd name="T13" fmla="*/ 4 h 8"/>
                <a:gd name="T14" fmla="*/ 84 w 312"/>
                <a:gd name="T15" fmla="*/ 0 h 8"/>
                <a:gd name="T16" fmla="*/ 84 w 312"/>
                <a:gd name="T17" fmla="*/ 8 h 8"/>
                <a:gd name="T18" fmla="*/ 84 w 312"/>
                <a:gd name="T19" fmla="*/ 0 h 8"/>
                <a:gd name="T20" fmla="*/ 144 w 312"/>
                <a:gd name="T21" fmla="*/ 4 h 8"/>
                <a:gd name="T22" fmla="*/ 152 w 312"/>
                <a:gd name="T23" fmla="*/ 4 h 8"/>
                <a:gd name="T24" fmla="*/ 68 w 312"/>
                <a:gd name="T25" fmla="*/ 0 h 8"/>
                <a:gd name="T26" fmla="*/ 68 w 312"/>
                <a:gd name="T27" fmla="*/ 8 h 8"/>
                <a:gd name="T28" fmla="*/ 68 w 312"/>
                <a:gd name="T29" fmla="*/ 0 h 8"/>
                <a:gd name="T30" fmla="*/ 16 w 312"/>
                <a:gd name="T31" fmla="*/ 4 h 8"/>
                <a:gd name="T32" fmla="*/ 24 w 312"/>
                <a:gd name="T33" fmla="*/ 4 h 8"/>
                <a:gd name="T34" fmla="*/ 4 w 312"/>
                <a:gd name="T35" fmla="*/ 0 h 8"/>
                <a:gd name="T36" fmla="*/ 4 w 312"/>
                <a:gd name="T37" fmla="*/ 8 h 8"/>
                <a:gd name="T38" fmla="*/ 4 w 312"/>
                <a:gd name="T39" fmla="*/ 0 h 8"/>
                <a:gd name="T40" fmla="*/ 48 w 312"/>
                <a:gd name="T41" fmla="*/ 4 h 8"/>
                <a:gd name="T42" fmla="*/ 56 w 312"/>
                <a:gd name="T43" fmla="*/ 4 h 8"/>
                <a:gd name="T44" fmla="*/ 36 w 312"/>
                <a:gd name="T45" fmla="*/ 0 h 8"/>
                <a:gd name="T46" fmla="*/ 36 w 312"/>
                <a:gd name="T47" fmla="*/ 8 h 8"/>
                <a:gd name="T48" fmla="*/ 36 w 312"/>
                <a:gd name="T49" fmla="*/ 0 h 8"/>
                <a:gd name="T50" fmla="*/ 160 w 312"/>
                <a:gd name="T51" fmla="*/ 4 h 8"/>
                <a:gd name="T52" fmla="*/ 168 w 312"/>
                <a:gd name="T53" fmla="*/ 4 h 8"/>
                <a:gd name="T54" fmla="*/ 276 w 312"/>
                <a:gd name="T55" fmla="*/ 0 h 8"/>
                <a:gd name="T56" fmla="*/ 276 w 312"/>
                <a:gd name="T57" fmla="*/ 8 h 8"/>
                <a:gd name="T58" fmla="*/ 276 w 312"/>
                <a:gd name="T59" fmla="*/ 0 h 8"/>
                <a:gd name="T60" fmla="*/ 288 w 312"/>
                <a:gd name="T61" fmla="*/ 4 h 8"/>
                <a:gd name="T62" fmla="*/ 296 w 312"/>
                <a:gd name="T63" fmla="*/ 4 h 8"/>
                <a:gd name="T64" fmla="*/ 180 w 312"/>
                <a:gd name="T65" fmla="*/ 0 h 8"/>
                <a:gd name="T66" fmla="*/ 180 w 312"/>
                <a:gd name="T67" fmla="*/ 8 h 8"/>
                <a:gd name="T68" fmla="*/ 180 w 312"/>
                <a:gd name="T69" fmla="*/ 0 h 8"/>
                <a:gd name="T70" fmla="*/ 304 w 312"/>
                <a:gd name="T71" fmla="*/ 4 h 8"/>
                <a:gd name="T72" fmla="*/ 312 w 312"/>
                <a:gd name="T73" fmla="*/ 4 h 8"/>
                <a:gd name="T74" fmla="*/ 260 w 312"/>
                <a:gd name="T75" fmla="*/ 0 h 8"/>
                <a:gd name="T76" fmla="*/ 260 w 312"/>
                <a:gd name="T77" fmla="*/ 8 h 8"/>
                <a:gd name="T78" fmla="*/ 260 w 312"/>
                <a:gd name="T79" fmla="*/ 0 h 8"/>
                <a:gd name="T80" fmla="*/ 192 w 312"/>
                <a:gd name="T81" fmla="*/ 4 h 8"/>
                <a:gd name="T82" fmla="*/ 200 w 312"/>
                <a:gd name="T83" fmla="*/ 4 h 8"/>
                <a:gd name="T84" fmla="*/ 244 w 312"/>
                <a:gd name="T85" fmla="*/ 0 h 8"/>
                <a:gd name="T86" fmla="*/ 244 w 312"/>
                <a:gd name="T87" fmla="*/ 8 h 8"/>
                <a:gd name="T88" fmla="*/ 244 w 312"/>
                <a:gd name="T89" fmla="*/ 0 h 8"/>
                <a:gd name="T90" fmla="*/ 208 w 312"/>
                <a:gd name="T91" fmla="*/ 4 h 8"/>
                <a:gd name="T92" fmla="*/ 216 w 312"/>
                <a:gd name="T93" fmla="*/ 4 h 8"/>
                <a:gd name="T94" fmla="*/ 228 w 312"/>
                <a:gd name="T95" fmla="*/ 0 h 8"/>
                <a:gd name="T96" fmla="*/ 228 w 312"/>
                <a:gd name="T97" fmla="*/ 8 h 8"/>
                <a:gd name="T98" fmla="*/ 228 w 312"/>
                <a:gd name="T9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2" h="8">
                  <a:moveTo>
                    <a:pt x="100" y="0"/>
                  </a:moveTo>
                  <a:cubicBezTo>
                    <a:pt x="97" y="0"/>
                    <a:pt x="96" y="2"/>
                    <a:pt x="96" y="4"/>
                  </a:cubicBezTo>
                  <a:cubicBezTo>
                    <a:pt x="96" y="6"/>
                    <a:pt x="97" y="8"/>
                    <a:pt x="100" y="8"/>
                  </a:cubicBezTo>
                  <a:cubicBezTo>
                    <a:pt x="102" y="8"/>
                    <a:pt x="104" y="6"/>
                    <a:pt x="104" y="4"/>
                  </a:cubicBezTo>
                  <a:cubicBezTo>
                    <a:pt x="104" y="2"/>
                    <a:pt x="102" y="0"/>
                    <a:pt x="100" y="0"/>
                  </a:cubicBezTo>
                  <a:close/>
                  <a:moveTo>
                    <a:pt x="116" y="0"/>
                  </a:moveTo>
                  <a:cubicBezTo>
                    <a:pt x="113" y="0"/>
                    <a:pt x="112" y="2"/>
                    <a:pt x="112" y="4"/>
                  </a:cubicBezTo>
                  <a:cubicBezTo>
                    <a:pt x="112" y="6"/>
                    <a:pt x="113" y="8"/>
                    <a:pt x="116" y="8"/>
                  </a:cubicBezTo>
                  <a:cubicBezTo>
                    <a:pt x="118" y="8"/>
                    <a:pt x="120" y="6"/>
                    <a:pt x="120" y="4"/>
                  </a:cubicBezTo>
                  <a:cubicBezTo>
                    <a:pt x="120" y="2"/>
                    <a:pt x="118" y="0"/>
                    <a:pt x="116" y="0"/>
                  </a:cubicBezTo>
                  <a:close/>
                  <a:moveTo>
                    <a:pt x="132" y="0"/>
                  </a:moveTo>
                  <a:cubicBezTo>
                    <a:pt x="129" y="0"/>
                    <a:pt x="128" y="2"/>
                    <a:pt x="128" y="4"/>
                  </a:cubicBezTo>
                  <a:cubicBezTo>
                    <a:pt x="128" y="6"/>
                    <a:pt x="129" y="8"/>
                    <a:pt x="132" y="8"/>
                  </a:cubicBezTo>
                  <a:cubicBezTo>
                    <a:pt x="134" y="8"/>
                    <a:pt x="136" y="6"/>
                    <a:pt x="136" y="4"/>
                  </a:cubicBezTo>
                  <a:cubicBezTo>
                    <a:pt x="136" y="2"/>
                    <a:pt x="134" y="0"/>
                    <a:pt x="132" y="0"/>
                  </a:cubicBezTo>
                  <a:close/>
                  <a:moveTo>
                    <a:pt x="84" y="0"/>
                  </a:moveTo>
                  <a:cubicBezTo>
                    <a:pt x="81" y="0"/>
                    <a:pt x="80" y="2"/>
                    <a:pt x="80" y="4"/>
                  </a:cubicBezTo>
                  <a:cubicBezTo>
                    <a:pt x="80" y="6"/>
                    <a:pt x="81" y="8"/>
                    <a:pt x="84" y="8"/>
                  </a:cubicBezTo>
                  <a:cubicBezTo>
                    <a:pt x="86" y="8"/>
                    <a:pt x="88" y="6"/>
                    <a:pt x="88" y="4"/>
                  </a:cubicBezTo>
                  <a:cubicBezTo>
                    <a:pt x="88" y="2"/>
                    <a:pt x="86" y="0"/>
                    <a:pt x="84" y="0"/>
                  </a:cubicBezTo>
                  <a:close/>
                  <a:moveTo>
                    <a:pt x="148" y="0"/>
                  </a:moveTo>
                  <a:cubicBezTo>
                    <a:pt x="145" y="0"/>
                    <a:pt x="144" y="2"/>
                    <a:pt x="144" y="4"/>
                  </a:cubicBezTo>
                  <a:cubicBezTo>
                    <a:pt x="144" y="6"/>
                    <a:pt x="145" y="8"/>
                    <a:pt x="148" y="8"/>
                  </a:cubicBezTo>
                  <a:cubicBezTo>
                    <a:pt x="150" y="8"/>
                    <a:pt x="152" y="6"/>
                    <a:pt x="152" y="4"/>
                  </a:cubicBezTo>
                  <a:cubicBezTo>
                    <a:pt x="152" y="2"/>
                    <a:pt x="150" y="0"/>
                    <a:pt x="148" y="0"/>
                  </a:cubicBezTo>
                  <a:close/>
                  <a:moveTo>
                    <a:pt x="68" y="0"/>
                  </a:moveTo>
                  <a:cubicBezTo>
                    <a:pt x="65" y="0"/>
                    <a:pt x="64" y="2"/>
                    <a:pt x="64" y="4"/>
                  </a:cubicBezTo>
                  <a:cubicBezTo>
                    <a:pt x="64" y="6"/>
                    <a:pt x="65" y="8"/>
                    <a:pt x="68" y="8"/>
                  </a:cubicBezTo>
                  <a:cubicBezTo>
                    <a:pt x="70" y="8"/>
                    <a:pt x="72" y="6"/>
                    <a:pt x="72" y="4"/>
                  </a:cubicBezTo>
                  <a:cubicBezTo>
                    <a:pt x="72" y="2"/>
                    <a:pt x="70" y="0"/>
                    <a:pt x="68" y="0"/>
                  </a:cubicBezTo>
                  <a:close/>
                  <a:moveTo>
                    <a:pt x="20" y="0"/>
                  </a:moveTo>
                  <a:cubicBezTo>
                    <a:pt x="17" y="0"/>
                    <a:pt x="16" y="2"/>
                    <a:pt x="16" y="4"/>
                  </a:cubicBezTo>
                  <a:cubicBezTo>
                    <a:pt x="16" y="6"/>
                    <a:pt x="17" y="8"/>
                    <a:pt x="20" y="8"/>
                  </a:cubicBezTo>
                  <a:cubicBezTo>
                    <a:pt x="22" y="8"/>
                    <a:pt x="24" y="6"/>
                    <a:pt x="24" y="4"/>
                  </a:cubicBezTo>
                  <a:cubicBezTo>
                    <a:pt x="24" y="2"/>
                    <a:pt x="22" y="0"/>
                    <a:pt x="20" y="0"/>
                  </a:cubicBezTo>
                  <a:close/>
                  <a:moveTo>
                    <a:pt x="4" y="0"/>
                  </a:moveTo>
                  <a:cubicBezTo>
                    <a:pt x="1" y="0"/>
                    <a:pt x="0" y="2"/>
                    <a:pt x="0" y="4"/>
                  </a:cubicBezTo>
                  <a:cubicBezTo>
                    <a:pt x="0" y="6"/>
                    <a:pt x="1" y="8"/>
                    <a:pt x="4" y="8"/>
                  </a:cubicBezTo>
                  <a:cubicBezTo>
                    <a:pt x="6" y="8"/>
                    <a:pt x="8" y="6"/>
                    <a:pt x="8" y="4"/>
                  </a:cubicBezTo>
                  <a:cubicBezTo>
                    <a:pt x="8" y="2"/>
                    <a:pt x="6" y="0"/>
                    <a:pt x="4" y="0"/>
                  </a:cubicBezTo>
                  <a:close/>
                  <a:moveTo>
                    <a:pt x="52" y="0"/>
                  </a:moveTo>
                  <a:cubicBezTo>
                    <a:pt x="49" y="0"/>
                    <a:pt x="48" y="2"/>
                    <a:pt x="48" y="4"/>
                  </a:cubicBezTo>
                  <a:cubicBezTo>
                    <a:pt x="48" y="6"/>
                    <a:pt x="49" y="8"/>
                    <a:pt x="52" y="8"/>
                  </a:cubicBezTo>
                  <a:cubicBezTo>
                    <a:pt x="54" y="8"/>
                    <a:pt x="56" y="6"/>
                    <a:pt x="56" y="4"/>
                  </a:cubicBezTo>
                  <a:cubicBezTo>
                    <a:pt x="56" y="2"/>
                    <a:pt x="54" y="0"/>
                    <a:pt x="52" y="0"/>
                  </a:cubicBezTo>
                  <a:close/>
                  <a:moveTo>
                    <a:pt x="36" y="0"/>
                  </a:moveTo>
                  <a:cubicBezTo>
                    <a:pt x="33" y="0"/>
                    <a:pt x="32" y="2"/>
                    <a:pt x="32" y="4"/>
                  </a:cubicBezTo>
                  <a:cubicBezTo>
                    <a:pt x="32" y="6"/>
                    <a:pt x="33" y="8"/>
                    <a:pt x="36" y="8"/>
                  </a:cubicBezTo>
                  <a:cubicBezTo>
                    <a:pt x="38" y="8"/>
                    <a:pt x="40" y="6"/>
                    <a:pt x="40" y="4"/>
                  </a:cubicBezTo>
                  <a:cubicBezTo>
                    <a:pt x="40" y="2"/>
                    <a:pt x="38" y="0"/>
                    <a:pt x="36" y="0"/>
                  </a:cubicBezTo>
                  <a:close/>
                  <a:moveTo>
                    <a:pt x="164" y="0"/>
                  </a:moveTo>
                  <a:cubicBezTo>
                    <a:pt x="161" y="0"/>
                    <a:pt x="160" y="2"/>
                    <a:pt x="160" y="4"/>
                  </a:cubicBezTo>
                  <a:cubicBezTo>
                    <a:pt x="160" y="6"/>
                    <a:pt x="161" y="8"/>
                    <a:pt x="164" y="8"/>
                  </a:cubicBezTo>
                  <a:cubicBezTo>
                    <a:pt x="166" y="8"/>
                    <a:pt x="168" y="6"/>
                    <a:pt x="168" y="4"/>
                  </a:cubicBezTo>
                  <a:cubicBezTo>
                    <a:pt x="168" y="2"/>
                    <a:pt x="166" y="0"/>
                    <a:pt x="164" y="0"/>
                  </a:cubicBezTo>
                  <a:close/>
                  <a:moveTo>
                    <a:pt x="276" y="0"/>
                  </a:moveTo>
                  <a:cubicBezTo>
                    <a:pt x="273" y="0"/>
                    <a:pt x="272" y="2"/>
                    <a:pt x="272" y="4"/>
                  </a:cubicBezTo>
                  <a:cubicBezTo>
                    <a:pt x="272" y="6"/>
                    <a:pt x="273" y="8"/>
                    <a:pt x="276" y="8"/>
                  </a:cubicBezTo>
                  <a:cubicBezTo>
                    <a:pt x="278" y="8"/>
                    <a:pt x="280" y="6"/>
                    <a:pt x="280" y="4"/>
                  </a:cubicBezTo>
                  <a:cubicBezTo>
                    <a:pt x="280" y="2"/>
                    <a:pt x="278" y="0"/>
                    <a:pt x="276" y="0"/>
                  </a:cubicBezTo>
                  <a:close/>
                  <a:moveTo>
                    <a:pt x="292" y="0"/>
                  </a:moveTo>
                  <a:cubicBezTo>
                    <a:pt x="289" y="0"/>
                    <a:pt x="288" y="2"/>
                    <a:pt x="288" y="4"/>
                  </a:cubicBezTo>
                  <a:cubicBezTo>
                    <a:pt x="288" y="6"/>
                    <a:pt x="289" y="8"/>
                    <a:pt x="292" y="8"/>
                  </a:cubicBezTo>
                  <a:cubicBezTo>
                    <a:pt x="294" y="8"/>
                    <a:pt x="296" y="6"/>
                    <a:pt x="296" y="4"/>
                  </a:cubicBezTo>
                  <a:cubicBezTo>
                    <a:pt x="296" y="2"/>
                    <a:pt x="294" y="0"/>
                    <a:pt x="292" y="0"/>
                  </a:cubicBezTo>
                  <a:close/>
                  <a:moveTo>
                    <a:pt x="180" y="0"/>
                  </a:moveTo>
                  <a:cubicBezTo>
                    <a:pt x="177" y="0"/>
                    <a:pt x="176" y="2"/>
                    <a:pt x="176" y="4"/>
                  </a:cubicBezTo>
                  <a:cubicBezTo>
                    <a:pt x="176" y="6"/>
                    <a:pt x="177" y="8"/>
                    <a:pt x="180" y="8"/>
                  </a:cubicBezTo>
                  <a:cubicBezTo>
                    <a:pt x="182" y="8"/>
                    <a:pt x="184" y="6"/>
                    <a:pt x="184" y="4"/>
                  </a:cubicBezTo>
                  <a:cubicBezTo>
                    <a:pt x="184" y="2"/>
                    <a:pt x="182" y="0"/>
                    <a:pt x="180" y="0"/>
                  </a:cubicBezTo>
                  <a:close/>
                  <a:moveTo>
                    <a:pt x="308" y="0"/>
                  </a:moveTo>
                  <a:cubicBezTo>
                    <a:pt x="305" y="0"/>
                    <a:pt x="304" y="2"/>
                    <a:pt x="304" y="4"/>
                  </a:cubicBezTo>
                  <a:cubicBezTo>
                    <a:pt x="304" y="6"/>
                    <a:pt x="305" y="8"/>
                    <a:pt x="308" y="8"/>
                  </a:cubicBezTo>
                  <a:cubicBezTo>
                    <a:pt x="310" y="8"/>
                    <a:pt x="312" y="6"/>
                    <a:pt x="312" y="4"/>
                  </a:cubicBezTo>
                  <a:cubicBezTo>
                    <a:pt x="312" y="2"/>
                    <a:pt x="310" y="0"/>
                    <a:pt x="308" y="0"/>
                  </a:cubicBezTo>
                  <a:close/>
                  <a:moveTo>
                    <a:pt x="260" y="0"/>
                  </a:moveTo>
                  <a:cubicBezTo>
                    <a:pt x="257" y="0"/>
                    <a:pt x="256" y="2"/>
                    <a:pt x="256" y="4"/>
                  </a:cubicBezTo>
                  <a:cubicBezTo>
                    <a:pt x="256" y="6"/>
                    <a:pt x="257" y="8"/>
                    <a:pt x="260" y="8"/>
                  </a:cubicBezTo>
                  <a:cubicBezTo>
                    <a:pt x="262" y="8"/>
                    <a:pt x="264" y="6"/>
                    <a:pt x="264" y="4"/>
                  </a:cubicBezTo>
                  <a:cubicBezTo>
                    <a:pt x="264" y="2"/>
                    <a:pt x="262" y="0"/>
                    <a:pt x="260" y="0"/>
                  </a:cubicBezTo>
                  <a:close/>
                  <a:moveTo>
                    <a:pt x="196" y="0"/>
                  </a:moveTo>
                  <a:cubicBezTo>
                    <a:pt x="193" y="0"/>
                    <a:pt x="192" y="2"/>
                    <a:pt x="192" y="4"/>
                  </a:cubicBezTo>
                  <a:cubicBezTo>
                    <a:pt x="192" y="6"/>
                    <a:pt x="193" y="8"/>
                    <a:pt x="196" y="8"/>
                  </a:cubicBezTo>
                  <a:cubicBezTo>
                    <a:pt x="198" y="8"/>
                    <a:pt x="200" y="6"/>
                    <a:pt x="200" y="4"/>
                  </a:cubicBezTo>
                  <a:cubicBezTo>
                    <a:pt x="200" y="2"/>
                    <a:pt x="198" y="0"/>
                    <a:pt x="196" y="0"/>
                  </a:cubicBezTo>
                  <a:close/>
                  <a:moveTo>
                    <a:pt x="244" y="0"/>
                  </a:moveTo>
                  <a:cubicBezTo>
                    <a:pt x="241" y="0"/>
                    <a:pt x="240" y="2"/>
                    <a:pt x="240" y="4"/>
                  </a:cubicBezTo>
                  <a:cubicBezTo>
                    <a:pt x="240" y="6"/>
                    <a:pt x="241" y="8"/>
                    <a:pt x="244" y="8"/>
                  </a:cubicBezTo>
                  <a:cubicBezTo>
                    <a:pt x="246" y="8"/>
                    <a:pt x="248" y="6"/>
                    <a:pt x="248" y="4"/>
                  </a:cubicBezTo>
                  <a:cubicBezTo>
                    <a:pt x="248" y="2"/>
                    <a:pt x="246" y="0"/>
                    <a:pt x="244" y="0"/>
                  </a:cubicBezTo>
                  <a:close/>
                  <a:moveTo>
                    <a:pt x="212" y="0"/>
                  </a:moveTo>
                  <a:cubicBezTo>
                    <a:pt x="209" y="0"/>
                    <a:pt x="208" y="2"/>
                    <a:pt x="208" y="4"/>
                  </a:cubicBezTo>
                  <a:cubicBezTo>
                    <a:pt x="208" y="6"/>
                    <a:pt x="209" y="8"/>
                    <a:pt x="212" y="8"/>
                  </a:cubicBezTo>
                  <a:cubicBezTo>
                    <a:pt x="214" y="8"/>
                    <a:pt x="216" y="6"/>
                    <a:pt x="216" y="4"/>
                  </a:cubicBezTo>
                  <a:cubicBezTo>
                    <a:pt x="216" y="2"/>
                    <a:pt x="214" y="0"/>
                    <a:pt x="212" y="0"/>
                  </a:cubicBezTo>
                  <a:close/>
                  <a:moveTo>
                    <a:pt x="228" y="0"/>
                  </a:moveTo>
                  <a:cubicBezTo>
                    <a:pt x="225" y="0"/>
                    <a:pt x="224" y="2"/>
                    <a:pt x="224" y="4"/>
                  </a:cubicBezTo>
                  <a:cubicBezTo>
                    <a:pt x="224" y="6"/>
                    <a:pt x="225" y="8"/>
                    <a:pt x="228" y="8"/>
                  </a:cubicBezTo>
                  <a:cubicBezTo>
                    <a:pt x="230" y="8"/>
                    <a:pt x="232" y="6"/>
                    <a:pt x="232" y="4"/>
                  </a:cubicBezTo>
                  <a:cubicBezTo>
                    <a:pt x="232" y="2"/>
                    <a:pt x="230" y="0"/>
                    <a:pt x="228"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29" name="Freeform 1145"/>
            <p:cNvSpPr>
              <a:spLocks noEditPoints="1"/>
            </p:cNvSpPr>
            <p:nvPr/>
          </p:nvSpPr>
          <p:spPr bwMode="auto">
            <a:xfrm>
              <a:off x="1544241" y="3824288"/>
              <a:ext cx="665560" cy="19050"/>
            </a:xfrm>
            <a:custGeom>
              <a:avLst/>
              <a:gdLst>
                <a:gd name="T0" fmla="*/ 64 w 280"/>
                <a:gd name="T1" fmla="*/ 4 h 8"/>
                <a:gd name="T2" fmla="*/ 72 w 280"/>
                <a:gd name="T3" fmla="*/ 4 h 8"/>
                <a:gd name="T4" fmla="*/ 84 w 280"/>
                <a:gd name="T5" fmla="*/ 0 h 8"/>
                <a:gd name="T6" fmla="*/ 84 w 280"/>
                <a:gd name="T7" fmla="*/ 8 h 8"/>
                <a:gd name="T8" fmla="*/ 84 w 280"/>
                <a:gd name="T9" fmla="*/ 0 h 8"/>
                <a:gd name="T10" fmla="*/ 112 w 280"/>
                <a:gd name="T11" fmla="*/ 4 h 8"/>
                <a:gd name="T12" fmla="*/ 120 w 280"/>
                <a:gd name="T13" fmla="*/ 4 h 8"/>
                <a:gd name="T14" fmla="*/ 100 w 280"/>
                <a:gd name="T15" fmla="*/ 0 h 8"/>
                <a:gd name="T16" fmla="*/ 100 w 280"/>
                <a:gd name="T17" fmla="*/ 8 h 8"/>
                <a:gd name="T18" fmla="*/ 100 w 280"/>
                <a:gd name="T19" fmla="*/ 0 h 8"/>
                <a:gd name="T20" fmla="*/ 32 w 280"/>
                <a:gd name="T21" fmla="*/ 4 h 8"/>
                <a:gd name="T22" fmla="*/ 40 w 280"/>
                <a:gd name="T23" fmla="*/ 4 h 8"/>
                <a:gd name="T24" fmla="*/ 4 w 280"/>
                <a:gd name="T25" fmla="*/ 0 h 8"/>
                <a:gd name="T26" fmla="*/ 4 w 280"/>
                <a:gd name="T27" fmla="*/ 8 h 8"/>
                <a:gd name="T28" fmla="*/ 4 w 280"/>
                <a:gd name="T29" fmla="*/ 0 h 8"/>
                <a:gd name="T30" fmla="*/ 16 w 280"/>
                <a:gd name="T31" fmla="*/ 4 h 8"/>
                <a:gd name="T32" fmla="*/ 24 w 280"/>
                <a:gd name="T33" fmla="*/ 4 h 8"/>
                <a:gd name="T34" fmla="*/ 52 w 280"/>
                <a:gd name="T35" fmla="*/ 0 h 8"/>
                <a:gd name="T36" fmla="*/ 52 w 280"/>
                <a:gd name="T37" fmla="*/ 8 h 8"/>
                <a:gd name="T38" fmla="*/ 52 w 280"/>
                <a:gd name="T39" fmla="*/ 0 h 8"/>
                <a:gd name="T40" fmla="*/ 128 w 280"/>
                <a:gd name="T41" fmla="*/ 4 h 8"/>
                <a:gd name="T42" fmla="*/ 136 w 280"/>
                <a:gd name="T43" fmla="*/ 4 h 8"/>
                <a:gd name="T44" fmla="*/ 260 w 280"/>
                <a:gd name="T45" fmla="*/ 0 h 8"/>
                <a:gd name="T46" fmla="*/ 260 w 280"/>
                <a:gd name="T47" fmla="*/ 8 h 8"/>
                <a:gd name="T48" fmla="*/ 260 w 280"/>
                <a:gd name="T49" fmla="*/ 0 h 8"/>
                <a:gd name="T50" fmla="*/ 144 w 280"/>
                <a:gd name="T51" fmla="*/ 4 h 8"/>
                <a:gd name="T52" fmla="*/ 152 w 280"/>
                <a:gd name="T53" fmla="*/ 4 h 8"/>
                <a:gd name="T54" fmla="*/ 244 w 280"/>
                <a:gd name="T55" fmla="*/ 0 h 8"/>
                <a:gd name="T56" fmla="*/ 244 w 280"/>
                <a:gd name="T57" fmla="*/ 8 h 8"/>
                <a:gd name="T58" fmla="*/ 244 w 280"/>
                <a:gd name="T59" fmla="*/ 0 h 8"/>
                <a:gd name="T60" fmla="*/ 272 w 280"/>
                <a:gd name="T61" fmla="*/ 4 h 8"/>
                <a:gd name="T62" fmla="*/ 280 w 280"/>
                <a:gd name="T63" fmla="*/ 4 h 8"/>
                <a:gd name="T64" fmla="*/ 228 w 280"/>
                <a:gd name="T65" fmla="*/ 0 h 8"/>
                <a:gd name="T66" fmla="*/ 228 w 280"/>
                <a:gd name="T67" fmla="*/ 8 h 8"/>
                <a:gd name="T68" fmla="*/ 228 w 280"/>
                <a:gd name="T69" fmla="*/ 0 h 8"/>
                <a:gd name="T70" fmla="*/ 176 w 280"/>
                <a:gd name="T71" fmla="*/ 4 h 8"/>
                <a:gd name="T72" fmla="*/ 184 w 280"/>
                <a:gd name="T73" fmla="*/ 4 h 8"/>
                <a:gd name="T74" fmla="*/ 164 w 280"/>
                <a:gd name="T75" fmla="*/ 0 h 8"/>
                <a:gd name="T76" fmla="*/ 164 w 280"/>
                <a:gd name="T77" fmla="*/ 8 h 8"/>
                <a:gd name="T78" fmla="*/ 164 w 280"/>
                <a:gd name="T79" fmla="*/ 0 h 8"/>
                <a:gd name="T80" fmla="*/ 192 w 280"/>
                <a:gd name="T81" fmla="*/ 4 h 8"/>
                <a:gd name="T82" fmla="*/ 200 w 280"/>
                <a:gd name="T83" fmla="*/ 4 h 8"/>
                <a:gd name="T84" fmla="*/ 212 w 280"/>
                <a:gd name="T85" fmla="*/ 0 h 8"/>
                <a:gd name="T86" fmla="*/ 212 w 280"/>
                <a:gd name="T87" fmla="*/ 8 h 8"/>
                <a:gd name="T88" fmla="*/ 212 w 280"/>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0" h="8">
                  <a:moveTo>
                    <a:pt x="68" y="0"/>
                  </a:moveTo>
                  <a:cubicBezTo>
                    <a:pt x="66" y="0"/>
                    <a:pt x="64" y="2"/>
                    <a:pt x="64" y="4"/>
                  </a:cubicBezTo>
                  <a:cubicBezTo>
                    <a:pt x="64" y="6"/>
                    <a:pt x="66" y="8"/>
                    <a:pt x="68" y="8"/>
                  </a:cubicBezTo>
                  <a:cubicBezTo>
                    <a:pt x="70" y="8"/>
                    <a:pt x="72" y="6"/>
                    <a:pt x="72" y="4"/>
                  </a:cubicBezTo>
                  <a:cubicBezTo>
                    <a:pt x="72" y="2"/>
                    <a:pt x="70" y="0"/>
                    <a:pt x="68" y="0"/>
                  </a:cubicBezTo>
                  <a:close/>
                  <a:moveTo>
                    <a:pt x="84" y="0"/>
                  </a:moveTo>
                  <a:cubicBezTo>
                    <a:pt x="82" y="0"/>
                    <a:pt x="80" y="2"/>
                    <a:pt x="80" y="4"/>
                  </a:cubicBezTo>
                  <a:cubicBezTo>
                    <a:pt x="80" y="6"/>
                    <a:pt x="82" y="8"/>
                    <a:pt x="84" y="8"/>
                  </a:cubicBezTo>
                  <a:cubicBezTo>
                    <a:pt x="86" y="8"/>
                    <a:pt x="88" y="6"/>
                    <a:pt x="88" y="4"/>
                  </a:cubicBezTo>
                  <a:cubicBezTo>
                    <a:pt x="88" y="2"/>
                    <a:pt x="86" y="0"/>
                    <a:pt x="84" y="0"/>
                  </a:cubicBezTo>
                  <a:close/>
                  <a:moveTo>
                    <a:pt x="116" y="0"/>
                  </a:moveTo>
                  <a:cubicBezTo>
                    <a:pt x="114" y="0"/>
                    <a:pt x="112" y="2"/>
                    <a:pt x="112" y="4"/>
                  </a:cubicBezTo>
                  <a:cubicBezTo>
                    <a:pt x="112" y="6"/>
                    <a:pt x="114" y="8"/>
                    <a:pt x="116" y="8"/>
                  </a:cubicBezTo>
                  <a:cubicBezTo>
                    <a:pt x="118" y="8"/>
                    <a:pt x="120" y="6"/>
                    <a:pt x="120" y="4"/>
                  </a:cubicBezTo>
                  <a:cubicBezTo>
                    <a:pt x="120" y="2"/>
                    <a:pt x="118" y="0"/>
                    <a:pt x="116" y="0"/>
                  </a:cubicBezTo>
                  <a:close/>
                  <a:moveTo>
                    <a:pt x="100" y="0"/>
                  </a:moveTo>
                  <a:cubicBezTo>
                    <a:pt x="98" y="0"/>
                    <a:pt x="96" y="2"/>
                    <a:pt x="96" y="4"/>
                  </a:cubicBezTo>
                  <a:cubicBezTo>
                    <a:pt x="96" y="6"/>
                    <a:pt x="98" y="8"/>
                    <a:pt x="100" y="8"/>
                  </a:cubicBezTo>
                  <a:cubicBezTo>
                    <a:pt x="102" y="8"/>
                    <a:pt x="104" y="6"/>
                    <a:pt x="104" y="4"/>
                  </a:cubicBezTo>
                  <a:cubicBezTo>
                    <a:pt x="104" y="2"/>
                    <a:pt x="102" y="0"/>
                    <a:pt x="100" y="0"/>
                  </a:cubicBezTo>
                  <a:close/>
                  <a:moveTo>
                    <a:pt x="36" y="0"/>
                  </a:moveTo>
                  <a:cubicBezTo>
                    <a:pt x="34" y="0"/>
                    <a:pt x="32" y="2"/>
                    <a:pt x="32" y="4"/>
                  </a:cubicBezTo>
                  <a:cubicBezTo>
                    <a:pt x="32" y="6"/>
                    <a:pt x="34" y="8"/>
                    <a:pt x="36" y="8"/>
                  </a:cubicBezTo>
                  <a:cubicBezTo>
                    <a:pt x="38" y="8"/>
                    <a:pt x="40" y="6"/>
                    <a:pt x="40" y="4"/>
                  </a:cubicBezTo>
                  <a:cubicBezTo>
                    <a:pt x="40" y="2"/>
                    <a:pt x="38" y="0"/>
                    <a:pt x="36" y="0"/>
                  </a:cubicBezTo>
                  <a:close/>
                  <a:moveTo>
                    <a:pt x="4" y="0"/>
                  </a:moveTo>
                  <a:cubicBezTo>
                    <a:pt x="2" y="0"/>
                    <a:pt x="0" y="2"/>
                    <a:pt x="0" y="4"/>
                  </a:cubicBezTo>
                  <a:cubicBezTo>
                    <a:pt x="0" y="6"/>
                    <a:pt x="2" y="8"/>
                    <a:pt x="4" y="8"/>
                  </a:cubicBezTo>
                  <a:cubicBezTo>
                    <a:pt x="6" y="8"/>
                    <a:pt x="8" y="6"/>
                    <a:pt x="8" y="4"/>
                  </a:cubicBezTo>
                  <a:cubicBezTo>
                    <a:pt x="8" y="2"/>
                    <a:pt x="6" y="0"/>
                    <a:pt x="4" y="0"/>
                  </a:cubicBezTo>
                  <a:close/>
                  <a:moveTo>
                    <a:pt x="20" y="0"/>
                  </a:moveTo>
                  <a:cubicBezTo>
                    <a:pt x="18" y="0"/>
                    <a:pt x="16" y="2"/>
                    <a:pt x="16" y="4"/>
                  </a:cubicBezTo>
                  <a:cubicBezTo>
                    <a:pt x="16" y="6"/>
                    <a:pt x="18" y="8"/>
                    <a:pt x="20" y="8"/>
                  </a:cubicBezTo>
                  <a:cubicBezTo>
                    <a:pt x="22" y="8"/>
                    <a:pt x="24" y="6"/>
                    <a:pt x="24" y="4"/>
                  </a:cubicBezTo>
                  <a:cubicBezTo>
                    <a:pt x="24" y="2"/>
                    <a:pt x="22" y="0"/>
                    <a:pt x="20" y="0"/>
                  </a:cubicBezTo>
                  <a:close/>
                  <a:moveTo>
                    <a:pt x="52" y="0"/>
                  </a:moveTo>
                  <a:cubicBezTo>
                    <a:pt x="50" y="0"/>
                    <a:pt x="48" y="2"/>
                    <a:pt x="48" y="4"/>
                  </a:cubicBezTo>
                  <a:cubicBezTo>
                    <a:pt x="48" y="6"/>
                    <a:pt x="50" y="8"/>
                    <a:pt x="52" y="8"/>
                  </a:cubicBezTo>
                  <a:cubicBezTo>
                    <a:pt x="54" y="8"/>
                    <a:pt x="56" y="6"/>
                    <a:pt x="56" y="4"/>
                  </a:cubicBezTo>
                  <a:cubicBezTo>
                    <a:pt x="56" y="2"/>
                    <a:pt x="54" y="0"/>
                    <a:pt x="52" y="0"/>
                  </a:cubicBezTo>
                  <a:close/>
                  <a:moveTo>
                    <a:pt x="132" y="0"/>
                  </a:moveTo>
                  <a:cubicBezTo>
                    <a:pt x="130" y="0"/>
                    <a:pt x="128" y="2"/>
                    <a:pt x="128" y="4"/>
                  </a:cubicBezTo>
                  <a:cubicBezTo>
                    <a:pt x="128" y="6"/>
                    <a:pt x="130" y="8"/>
                    <a:pt x="132" y="8"/>
                  </a:cubicBezTo>
                  <a:cubicBezTo>
                    <a:pt x="134" y="8"/>
                    <a:pt x="136" y="6"/>
                    <a:pt x="136" y="4"/>
                  </a:cubicBezTo>
                  <a:cubicBezTo>
                    <a:pt x="136" y="2"/>
                    <a:pt x="134" y="0"/>
                    <a:pt x="132" y="0"/>
                  </a:cubicBezTo>
                  <a:close/>
                  <a:moveTo>
                    <a:pt x="260" y="0"/>
                  </a:moveTo>
                  <a:cubicBezTo>
                    <a:pt x="258" y="0"/>
                    <a:pt x="256" y="2"/>
                    <a:pt x="256" y="4"/>
                  </a:cubicBezTo>
                  <a:cubicBezTo>
                    <a:pt x="256" y="6"/>
                    <a:pt x="258" y="8"/>
                    <a:pt x="260" y="8"/>
                  </a:cubicBezTo>
                  <a:cubicBezTo>
                    <a:pt x="262" y="8"/>
                    <a:pt x="264" y="6"/>
                    <a:pt x="264" y="4"/>
                  </a:cubicBezTo>
                  <a:cubicBezTo>
                    <a:pt x="264" y="2"/>
                    <a:pt x="262" y="0"/>
                    <a:pt x="260" y="0"/>
                  </a:cubicBezTo>
                  <a:close/>
                  <a:moveTo>
                    <a:pt x="148" y="0"/>
                  </a:moveTo>
                  <a:cubicBezTo>
                    <a:pt x="146" y="0"/>
                    <a:pt x="144" y="2"/>
                    <a:pt x="144" y="4"/>
                  </a:cubicBezTo>
                  <a:cubicBezTo>
                    <a:pt x="144" y="6"/>
                    <a:pt x="146" y="8"/>
                    <a:pt x="148" y="8"/>
                  </a:cubicBezTo>
                  <a:cubicBezTo>
                    <a:pt x="150" y="8"/>
                    <a:pt x="152" y="6"/>
                    <a:pt x="152" y="4"/>
                  </a:cubicBezTo>
                  <a:cubicBezTo>
                    <a:pt x="152" y="2"/>
                    <a:pt x="150" y="0"/>
                    <a:pt x="148" y="0"/>
                  </a:cubicBezTo>
                  <a:close/>
                  <a:moveTo>
                    <a:pt x="244" y="0"/>
                  </a:moveTo>
                  <a:cubicBezTo>
                    <a:pt x="242" y="0"/>
                    <a:pt x="240" y="2"/>
                    <a:pt x="240" y="4"/>
                  </a:cubicBezTo>
                  <a:cubicBezTo>
                    <a:pt x="240" y="6"/>
                    <a:pt x="242" y="8"/>
                    <a:pt x="244" y="8"/>
                  </a:cubicBezTo>
                  <a:cubicBezTo>
                    <a:pt x="246" y="8"/>
                    <a:pt x="248" y="6"/>
                    <a:pt x="248" y="4"/>
                  </a:cubicBezTo>
                  <a:cubicBezTo>
                    <a:pt x="248" y="2"/>
                    <a:pt x="246" y="0"/>
                    <a:pt x="244" y="0"/>
                  </a:cubicBezTo>
                  <a:close/>
                  <a:moveTo>
                    <a:pt x="276" y="0"/>
                  </a:moveTo>
                  <a:cubicBezTo>
                    <a:pt x="274" y="0"/>
                    <a:pt x="272" y="2"/>
                    <a:pt x="272" y="4"/>
                  </a:cubicBezTo>
                  <a:cubicBezTo>
                    <a:pt x="272" y="6"/>
                    <a:pt x="274" y="8"/>
                    <a:pt x="276" y="8"/>
                  </a:cubicBezTo>
                  <a:cubicBezTo>
                    <a:pt x="278" y="8"/>
                    <a:pt x="280" y="6"/>
                    <a:pt x="280" y="4"/>
                  </a:cubicBezTo>
                  <a:cubicBezTo>
                    <a:pt x="280" y="2"/>
                    <a:pt x="278" y="0"/>
                    <a:pt x="276" y="0"/>
                  </a:cubicBezTo>
                  <a:close/>
                  <a:moveTo>
                    <a:pt x="228" y="0"/>
                  </a:moveTo>
                  <a:cubicBezTo>
                    <a:pt x="226" y="0"/>
                    <a:pt x="224" y="2"/>
                    <a:pt x="224" y="4"/>
                  </a:cubicBezTo>
                  <a:cubicBezTo>
                    <a:pt x="224" y="6"/>
                    <a:pt x="226" y="8"/>
                    <a:pt x="228" y="8"/>
                  </a:cubicBezTo>
                  <a:cubicBezTo>
                    <a:pt x="230" y="8"/>
                    <a:pt x="232" y="6"/>
                    <a:pt x="232" y="4"/>
                  </a:cubicBezTo>
                  <a:cubicBezTo>
                    <a:pt x="232" y="2"/>
                    <a:pt x="230" y="0"/>
                    <a:pt x="228" y="0"/>
                  </a:cubicBezTo>
                  <a:close/>
                  <a:moveTo>
                    <a:pt x="180" y="0"/>
                  </a:moveTo>
                  <a:cubicBezTo>
                    <a:pt x="178" y="0"/>
                    <a:pt x="176" y="2"/>
                    <a:pt x="176" y="4"/>
                  </a:cubicBezTo>
                  <a:cubicBezTo>
                    <a:pt x="176" y="6"/>
                    <a:pt x="178" y="8"/>
                    <a:pt x="180" y="8"/>
                  </a:cubicBezTo>
                  <a:cubicBezTo>
                    <a:pt x="182" y="8"/>
                    <a:pt x="184" y="6"/>
                    <a:pt x="184" y="4"/>
                  </a:cubicBezTo>
                  <a:cubicBezTo>
                    <a:pt x="184" y="2"/>
                    <a:pt x="182" y="0"/>
                    <a:pt x="180" y="0"/>
                  </a:cubicBezTo>
                  <a:close/>
                  <a:moveTo>
                    <a:pt x="164" y="0"/>
                  </a:moveTo>
                  <a:cubicBezTo>
                    <a:pt x="162" y="0"/>
                    <a:pt x="160" y="2"/>
                    <a:pt x="160" y="4"/>
                  </a:cubicBezTo>
                  <a:cubicBezTo>
                    <a:pt x="160" y="6"/>
                    <a:pt x="162" y="8"/>
                    <a:pt x="164" y="8"/>
                  </a:cubicBezTo>
                  <a:cubicBezTo>
                    <a:pt x="166" y="8"/>
                    <a:pt x="168" y="6"/>
                    <a:pt x="168" y="4"/>
                  </a:cubicBezTo>
                  <a:cubicBezTo>
                    <a:pt x="168" y="2"/>
                    <a:pt x="166" y="0"/>
                    <a:pt x="164" y="0"/>
                  </a:cubicBezTo>
                  <a:close/>
                  <a:moveTo>
                    <a:pt x="196" y="0"/>
                  </a:moveTo>
                  <a:cubicBezTo>
                    <a:pt x="194" y="0"/>
                    <a:pt x="192" y="2"/>
                    <a:pt x="192" y="4"/>
                  </a:cubicBezTo>
                  <a:cubicBezTo>
                    <a:pt x="192" y="6"/>
                    <a:pt x="194" y="8"/>
                    <a:pt x="196" y="8"/>
                  </a:cubicBezTo>
                  <a:cubicBezTo>
                    <a:pt x="198" y="8"/>
                    <a:pt x="200" y="6"/>
                    <a:pt x="200" y="4"/>
                  </a:cubicBezTo>
                  <a:cubicBezTo>
                    <a:pt x="200" y="2"/>
                    <a:pt x="198" y="0"/>
                    <a:pt x="196" y="0"/>
                  </a:cubicBezTo>
                  <a:close/>
                  <a:moveTo>
                    <a:pt x="212" y="0"/>
                  </a:moveTo>
                  <a:cubicBezTo>
                    <a:pt x="210" y="0"/>
                    <a:pt x="208" y="2"/>
                    <a:pt x="208" y="4"/>
                  </a:cubicBezTo>
                  <a:cubicBezTo>
                    <a:pt x="208" y="6"/>
                    <a:pt x="210" y="8"/>
                    <a:pt x="212" y="8"/>
                  </a:cubicBezTo>
                  <a:cubicBezTo>
                    <a:pt x="214" y="8"/>
                    <a:pt x="216" y="6"/>
                    <a:pt x="216" y="4"/>
                  </a:cubicBezTo>
                  <a:cubicBezTo>
                    <a:pt x="216" y="2"/>
                    <a:pt x="214" y="0"/>
                    <a:pt x="212" y="0"/>
                  </a:cubicBezTo>
                  <a:close/>
                </a:path>
              </a:pathLst>
            </a:custGeom>
            <a:solidFill>
              <a:srgbClr val="7030A0"/>
            </a:solidFill>
            <a:ln>
              <a:solidFill>
                <a:srgbClr val="7030A0"/>
              </a:solid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30" name="Freeform 1146"/>
            <p:cNvSpPr>
              <a:spLocks noEditPoints="1"/>
            </p:cNvSpPr>
            <p:nvPr/>
          </p:nvSpPr>
          <p:spPr bwMode="auto">
            <a:xfrm>
              <a:off x="1337073" y="4591050"/>
              <a:ext cx="741760" cy="19050"/>
            </a:xfrm>
            <a:custGeom>
              <a:avLst/>
              <a:gdLst>
                <a:gd name="T0" fmla="*/ 96 w 312"/>
                <a:gd name="T1" fmla="*/ 4 h 8"/>
                <a:gd name="T2" fmla="*/ 104 w 312"/>
                <a:gd name="T3" fmla="*/ 4 h 8"/>
                <a:gd name="T4" fmla="*/ 84 w 312"/>
                <a:gd name="T5" fmla="*/ 0 h 8"/>
                <a:gd name="T6" fmla="*/ 84 w 312"/>
                <a:gd name="T7" fmla="*/ 8 h 8"/>
                <a:gd name="T8" fmla="*/ 84 w 312"/>
                <a:gd name="T9" fmla="*/ 0 h 8"/>
                <a:gd name="T10" fmla="*/ 112 w 312"/>
                <a:gd name="T11" fmla="*/ 4 h 8"/>
                <a:gd name="T12" fmla="*/ 120 w 312"/>
                <a:gd name="T13" fmla="*/ 4 h 8"/>
                <a:gd name="T14" fmla="*/ 132 w 312"/>
                <a:gd name="T15" fmla="*/ 0 h 8"/>
                <a:gd name="T16" fmla="*/ 132 w 312"/>
                <a:gd name="T17" fmla="*/ 8 h 8"/>
                <a:gd name="T18" fmla="*/ 132 w 312"/>
                <a:gd name="T19" fmla="*/ 0 h 8"/>
                <a:gd name="T20" fmla="*/ 32 w 312"/>
                <a:gd name="T21" fmla="*/ 4 h 8"/>
                <a:gd name="T22" fmla="*/ 40 w 312"/>
                <a:gd name="T23" fmla="*/ 4 h 8"/>
                <a:gd name="T24" fmla="*/ 20 w 312"/>
                <a:gd name="T25" fmla="*/ 0 h 8"/>
                <a:gd name="T26" fmla="*/ 20 w 312"/>
                <a:gd name="T27" fmla="*/ 8 h 8"/>
                <a:gd name="T28" fmla="*/ 20 w 312"/>
                <a:gd name="T29" fmla="*/ 0 h 8"/>
                <a:gd name="T30" fmla="*/ 0 w 312"/>
                <a:gd name="T31" fmla="*/ 4 h 8"/>
                <a:gd name="T32" fmla="*/ 8 w 312"/>
                <a:gd name="T33" fmla="*/ 4 h 8"/>
                <a:gd name="T34" fmla="*/ 52 w 312"/>
                <a:gd name="T35" fmla="*/ 0 h 8"/>
                <a:gd name="T36" fmla="*/ 52 w 312"/>
                <a:gd name="T37" fmla="*/ 8 h 8"/>
                <a:gd name="T38" fmla="*/ 52 w 312"/>
                <a:gd name="T39" fmla="*/ 0 h 8"/>
                <a:gd name="T40" fmla="*/ 64 w 312"/>
                <a:gd name="T41" fmla="*/ 4 h 8"/>
                <a:gd name="T42" fmla="*/ 72 w 312"/>
                <a:gd name="T43" fmla="*/ 4 h 8"/>
                <a:gd name="T44" fmla="*/ 148 w 312"/>
                <a:gd name="T45" fmla="*/ 0 h 8"/>
                <a:gd name="T46" fmla="*/ 148 w 312"/>
                <a:gd name="T47" fmla="*/ 8 h 8"/>
                <a:gd name="T48" fmla="*/ 148 w 312"/>
                <a:gd name="T49" fmla="*/ 0 h 8"/>
                <a:gd name="T50" fmla="*/ 192 w 312"/>
                <a:gd name="T51" fmla="*/ 4 h 8"/>
                <a:gd name="T52" fmla="*/ 200 w 312"/>
                <a:gd name="T53" fmla="*/ 4 h 8"/>
                <a:gd name="T54" fmla="*/ 276 w 312"/>
                <a:gd name="T55" fmla="*/ 0 h 8"/>
                <a:gd name="T56" fmla="*/ 276 w 312"/>
                <a:gd name="T57" fmla="*/ 8 h 8"/>
                <a:gd name="T58" fmla="*/ 276 w 312"/>
                <a:gd name="T59" fmla="*/ 0 h 8"/>
                <a:gd name="T60" fmla="*/ 160 w 312"/>
                <a:gd name="T61" fmla="*/ 4 h 8"/>
                <a:gd name="T62" fmla="*/ 168 w 312"/>
                <a:gd name="T63" fmla="*/ 4 h 8"/>
                <a:gd name="T64" fmla="*/ 292 w 312"/>
                <a:gd name="T65" fmla="*/ 0 h 8"/>
                <a:gd name="T66" fmla="*/ 292 w 312"/>
                <a:gd name="T67" fmla="*/ 8 h 8"/>
                <a:gd name="T68" fmla="*/ 292 w 312"/>
                <a:gd name="T69" fmla="*/ 0 h 8"/>
                <a:gd name="T70" fmla="*/ 304 w 312"/>
                <a:gd name="T71" fmla="*/ 4 h 8"/>
                <a:gd name="T72" fmla="*/ 312 w 312"/>
                <a:gd name="T73" fmla="*/ 4 h 8"/>
                <a:gd name="T74" fmla="*/ 260 w 312"/>
                <a:gd name="T75" fmla="*/ 0 h 8"/>
                <a:gd name="T76" fmla="*/ 260 w 312"/>
                <a:gd name="T77" fmla="*/ 8 h 8"/>
                <a:gd name="T78" fmla="*/ 260 w 312"/>
                <a:gd name="T79" fmla="*/ 0 h 8"/>
                <a:gd name="T80" fmla="*/ 240 w 312"/>
                <a:gd name="T81" fmla="*/ 4 h 8"/>
                <a:gd name="T82" fmla="*/ 248 w 312"/>
                <a:gd name="T83" fmla="*/ 4 h 8"/>
                <a:gd name="T84" fmla="*/ 212 w 312"/>
                <a:gd name="T85" fmla="*/ 0 h 8"/>
                <a:gd name="T86" fmla="*/ 212 w 312"/>
                <a:gd name="T87" fmla="*/ 8 h 8"/>
                <a:gd name="T88" fmla="*/ 212 w 312"/>
                <a:gd name="T89" fmla="*/ 0 h 8"/>
                <a:gd name="T90" fmla="*/ 176 w 312"/>
                <a:gd name="T91" fmla="*/ 4 h 8"/>
                <a:gd name="T92" fmla="*/ 184 w 312"/>
                <a:gd name="T93" fmla="*/ 4 h 8"/>
                <a:gd name="T94" fmla="*/ 228 w 312"/>
                <a:gd name="T95" fmla="*/ 0 h 8"/>
                <a:gd name="T96" fmla="*/ 228 w 312"/>
                <a:gd name="T97" fmla="*/ 8 h 8"/>
                <a:gd name="T98" fmla="*/ 228 w 312"/>
                <a:gd name="T9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2" h="8">
                  <a:moveTo>
                    <a:pt x="100" y="0"/>
                  </a:moveTo>
                  <a:cubicBezTo>
                    <a:pt x="97" y="0"/>
                    <a:pt x="96" y="2"/>
                    <a:pt x="96" y="4"/>
                  </a:cubicBezTo>
                  <a:cubicBezTo>
                    <a:pt x="96" y="6"/>
                    <a:pt x="97" y="8"/>
                    <a:pt x="100" y="8"/>
                  </a:cubicBezTo>
                  <a:cubicBezTo>
                    <a:pt x="102" y="8"/>
                    <a:pt x="104" y="6"/>
                    <a:pt x="104" y="4"/>
                  </a:cubicBezTo>
                  <a:cubicBezTo>
                    <a:pt x="104" y="2"/>
                    <a:pt x="102" y="0"/>
                    <a:pt x="100" y="0"/>
                  </a:cubicBezTo>
                  <a:close/>
                  <a:moveTo>
                    <a:pt x="84" y="0"/>
                  </a:moveTo>
                  <a:cubicBezTo>
                    <a:pt x="81" y="0"/>
                    <a:pt x="80" y="2"/>
                    <a:pt x="80" y="4"/>
                  </a:cubicBezTo>
                  <a:cubicBezTo>
                    <a:pt x="80" y="6"/>
                    <a:pt x="81" y="8"/>
                    <a:pt x="84" y="8"/>
                  </a:cubicBezTo>
                  <a:cubicBezTo>
                    <a:pt x="86" y="8"/>
                    <a:pt x="88" y="6"/>
                    <a:pt x="88" y="4"/>
                  </a:cubicBezTo>
                  <a:cubicBezTo>
                    <a:pt x="88" y="2"/>
                    <a:pt x="86" y="0"/>
                    <a:pt x="84" y="0"/>
                  </a:cubicBezTo>
                  <a:close/>
                  <a:moveTo>
                    <a:pt x="116" y="0"/>
                  </a:moveTo>
                  <a:cubicBezTo>
                    <a:pt x="113" y="0"/>
                    <a:pt x="112" y="2"/>
                    <a:pt x="112" y="4"/>
                  </a:cubicBezTo>
                  <a:cubicBezTo>
                    <a:pt x="112" y="6"/>
                    <a:pt x="113" y="8"/>
                    <a:pt x="116" y="8"/>
                  </a:cubicBezTo>
                  <a:cubicBezTo>
                    <a:pt x="118" y="8"/>
                    <a:pt x="120" y="6"/>
                    <a:pt x="120" y="4"/>
                  </a:cubicBezTo>
                  <a:cubicBezTo>
                    <a:pt x="120" y="2"/>
                    <a:pt x="118" y="0"/>
                    <a:pt x="116" y="0"/>
                  </a:cubicBezTo>
                  <a:close/>
                  <a:moveTo>
                    <a:pt x="132" y="0"/>
                  </a:moveTo>
                  <a:cubicBezTo>
                    <a:pt x="129" y="0"/>
                    <a:pt x="128" y="2"/>
                    <a:pt x="128" y="4"/>
                  </a:cubicBezTo>
                  <a:cubicBezTo>
                    <a:pt x="128" y="6"/>
                    <a:pt x="129" y="8"/>
                    <a:pt x="132" y="8"/>
                  </a:cubicBezTo>
                  <a:cubicBezTo>
                    <a:pt x="134" y="8"/>
                    <a:pt x="136" y="6"/>
                    <a:pt x="136" y="4"/>
                  </a:cubicBezTo>
                  <a:cubicBezTo>
                    <a:pt x="136" y="2"/>
                    <a:pt x="134" y="0"/>
                    <a:pt x="132" y="0"/>
                  </a:cubicBezTo>
                  <a:close/>
                  <a:moveTo>
                    <a:pt x="36" y="0"/>
                  </a:moveTo>
                  <a:cubicBezTo>
                    <a:pt x="33" y="0"/>
                    <a:pt x="32" y="2"/>
                    <a:pt x="32" y="4"/>
                  </a:cubicBezTo>
                  <a:cubicBezTo>
                    <a:pt x="32" y="6"/>
                    <a:pt x="33" y="8"/>
                    <a:pt x="36" y="8"/>
                  </a:cubicBezTo>
                  <a:cubicBezTo>
                    <a:pt x="38" y="8"/>
                    <a:pt x="40" y="6"/>
                    <a:pt x="40" y="4"/>
                  </a:cubicBezTo>
                  <a:cubicBezTo>
                    <a:pt x="40" y="2"/>
                    <a:pt x="38" y="0"/>
                    <a:pt x="36" y="0"/>
                  </a:cubicBezTo>
                  <a:close/>
                  <a:moveTo>
                    <a:pt x="20" y="0"/>
                  </a:moveTo>
                  <a:cubicBezTo>
                    <a:pt x="17" y="0"/>
                    <a:pt x="16" y="2"/>
                    <a:pt x="16" y="4"/>
                  </a:cubicBezTo>
                  <a:cubicBezTo>
                    <a:pt x="16" y="6"/>
                    <a:pt x="17" y="8"/>
                    <a:pt x="20" y="8"/>
                  </a:cubicBezTo>
                  <a:cubicBezTo>
                    <a:pt x="22" y="8"/>
                    <a:pt x="24" y="6"/>
                    <a:pt x="24" y="4"/>
                  </a:cubicBezTo>
                  <a:cubicBezTo>
                    <a:pt x="24" y="2"/>
                    <a:pt x="22" y="0"/>
                    <a:pt x="20" y="0"/>
                  </a:cubicBezTo>
                  <a:close/>
                  <a:moveTo>
                    <a:pt x="4" y="0"/>
                  </a:moveTo>
                  <a:cubicBezTo>
                    <a:pt x="1" y="0"/>
                    <a:pt x="0" y="2"/>
                    <a:pt x="0" y="4"/>
                  </a:cubicBezTo>
                  <a:cubicBezTo>
                    <a:pt x="0" y="6"/>
                    <a:pt x="1" y="8"/>
                    <a:pt x="4" y="8"/>
                  </a:cubicBezTo>
                  <a:cubicBezTo>
                    <a:pt x="6" y="8"/>
                    <a:pt x="8" y="6"/>
                    <a:pt x="8" y="4"/>
                  </a:cubicBezTo>
                  <a:cubicBezTo>
                    <a:pt x="8" y="2"/>
                    <a:pt x="6" y="0"/>
                    <a:pt x="4" y="0"/>
                  </a:cubicBezTo>
                  <a:close/>
                  <a:moveTo>
                    <a:pt x="52" y="0"/>
                  </a:moveTo>
                  <a:cubicBezTo>
                    <a:pt x="49" y="0"/>
                    <a:pt x="48" y="2"/>
                    <a:pt x="48" y="4"/>
                  </a:cubicBezTo>
                  <a:cubicBezTo>
                    <a:pt x="48" y="6"/>
                    <a:pt x="49" y="8"/>
                    <a:pt x="52" y="8"/>
                  </a:cubicBezTo>
                  <a:cubicBezTo>
                    <a:pt x="54" y="8"/>
                    <a:pt x="56" y="6"/>
                    <a:pt x="56" y="4"/>
                  </a:cubicBezTo>
                  <a:cubicBezTo>
                    <a:pt x="56" y="2"/>
                    <a:pt x="54" y="0"/>
                    <a:pt x="52" y="0"/>
                  </a:cubicBezTo>
                  <a:close/>
                  <a:moveTo>
                    <a:pt x="68" y="0"/>
                  </a:moveTo>
                  <a:cubicBezTo>
                    <a:pt x="65" y="0"/>
                    <a:pt x="64" y="2"/>
                    <a:pt x="64" y="4"/>
                  </a:cubicBezTo>
                  <a:cubicBezTo>
                    <a:pt x="64" y="6"/>
                    <a:pt x="65" y="8"/>
                    <a:pt x="68" y="8"/>
                  </a:cubicBezTo>
                  <a:cubicBezTo>
                    <a:pt x="70" y="8"/>
                    <a:pt x="72" y="6"/>
                    <a:pt x="72" y="4"/>
                  </a:cubicBezTo>
                  <a:cubicBezTo>
                    <a:pt x="72" y="2"/>
                    <a:pt x="70" y="0"/>
                    <a:pt x="68" y="0"/>
                  </a:cubicBezTo>
                  <a:close/>
                  <a:moveTo>
                    <a:pt x="148" y="0"/>
                  </a:moveTo>
                  <a:cubicBezTo>
                    <a:pt x="145" y="0"/>
                    <a:pt x="144" y="2"/>
                    <a:pt x="144" y="4"/>
                  </a:cubicBezTo>
                  <a:cubicBezTo>
                    <a:pt x="144" y="6"/>
                    <a:pt x="145" y="8"/>
                    <a:pt x="148" y="8"/>
                  </a:cubicBezTo>
                  <a:cubicBezTo>
                    <a:pt x="150" y="8"/>
                    <a:pt x="152" y="6"/>
                    <a:pt x="152" y="4"/>
                  </a:cubicBezTo>
                  <a:cubicBezTo>
                    <a:pt x="152" y="2"/>
                    <a:pt x="150" y="0"/>
                    <a:pt x="148" y="0"/>
                  </a:cubicBezTo>
                  <a:close/>
                  <a:moveTo>
                    <a:pt x="196" y="0"/>
                  </a:moveTo>
                  <a:cubicBezTo>
                    <a:pt x="193" y="0"/>
                    <a:pt x="192" y="2"/>
                    <a:pt x="192" y="4"/>
                  </a:cubicBezTo>
                  <a:cubicBezTo>
                    <a:pt x="192" y="6"/>
                    <a:pt x="193" y="8"/>
                    <a:pt x="196" y="8"/>
                  </a:cubicBezTo>
                  <a:cubicBezTo>
                    <a:pt x="198" y="8"/>
                    <a:pt x="200" y="6"/>
                    <a:pt x="200" y="4"/>
                  </a:cubicBezTo>
                  <a:cubicBezTo>
                    <a:pt x="200" y="2"/>
                    <a:pt x="198" y="0"/>
                    <a:pt x="196" y="0"/>
                  </a:cubicBezTo>
                  <a:close/>
                  <a:moveTo>
                    <a:pt x="276" y="0"/>
                  </a:moveTo>
                  <a:cubicBezTo>
                    <a:pt x="273" y="0"/>
                    <a:pt x="272" y="2"/>
                    <a:pt x="272" y="4"/>
                  </a:cubicBezTo>
                  <a:cubicBezTo>
                    <a:pt x="272" y="6"/>
                    <a:pt x="273" y="8"/>
                    <a:pt x="276" y="8"/>
                  </a:cubicBezTo>
                  <a:cubicBezTo>
                    <a:pt x="278" y="8"/>
                    <a:pt x="280" y="6"/>
                    <a:pt x="280" y="4"/>
                  </a:cubicBezTo>
                  <a:cubicBezTo>
                    <a:pt x="280" y="2"/>
                    <a:pt x="278" y="0"/>
                    <a:pt x="276" y="0"/>
                  </a:cubicBezTo>
                  <a:close/>
                  <a:moveTo>
                    <a:pt x="164" y="0"/>
                  </a:moveTo>
                  <a:cubicBezTo>
                    <a:pt x="161" y="0"/>
                    <a:pt x="160" y="2"/>
                    <a:pt x="160" y="4"/>
                  </a:cubicBezTo>
                  <a:cubicBezTo>
                    <a:pt x="160" y="6"/>
                    <a:pt x="161" y="8"/>
                    <a:pt x="164" y="8"/>
                  </a:cubicBezTo>
                  <a:cubicBezTo>
                    <a:pt x="166" y="8"/>
                    <a:pt x="168" y="6"/>
                    <a:pt x="168" y="4"/>
                  </a:cubicBezTo>
                  <a:cubicBezTo>
                    <a:pt x="168" y="2"/>
                    <a:pt x="166" y="0"/>
                    <a:pt x="164" y="0"/>
                  </a:cubicBezTo>
                  <a:close/>
                  <a:moveTo>
                    <a:pt x="292" y="0"/>
                  </a:moveTo>
                  <a:cubicBezTo>
                    <a:pt x="289" y="0"/>
                    <a:pt x="288" y="2"/>
                    <a:pt x="288" y="4"/>
                  </a:cubicBezTo>
                  <a:cubicBezTo>
                    <a:pt x="288" y="6"/>
                    <a:pt x="289" y="8"/>
                    <a:pt x="292" y="8"/>
                  </a:cubicBezTo>
                  <a:cubicBezTo>
                    <a:pt x="294" y="8"/>
                    <a:pt x="296" y="6"/>
                    <a:pt x="296" y="4"/>
                  </a:cubicBezTo>
                  <a:cubicBezTo>
                    <a:pt x="296" y="2"/>
                    <a:pt x="294" y="0"/>
                    <a:pt x="292" y="0"/>
                  </a:cubicBezTo>
                  <a:close/>
                  <a:moveTo>
                    <a:pt x="308" y="0"/>
                  </a:moveTo>
                  <a:cubicBezTo>
                    <a:pt x="305" y="0"/>
                    <a:pt x="304" y="2"/>
                    <a:pt x="304" y="4"/>
                  </a:cubicBezTo>
                  <a:cubicBezTo>
                    <a:pt x="304" y="6"/>
                    <a:pt x="305" y="8"/>
                    <a:pt x="308" y="8"/>
                  </a:cubicBezTo>
                  <a:cubicBezTo>
                    <a:pt x="310" y="8"/>
                    <a:pt x="312" y="6"/>
                    <a:pt x="312" y="4"/>
                  </a:cubicBezTo>
                  <a:cubicBezTo>
                    <a:pt x="312" y="2"/>
                    <a:pt x="310" y="0"/>
                    <a:pt x="308" y="0"/>
                  </a:cubicBezTo>
                  <a:close/>
                  <a:moveTo>
                    <a:pt x="260" y="0"/>
                  </a:moveTo>
                  <a:cubicBezTo>
                    <a:pt x="257" y="0"/>
                    <a:pt x="256" y="2"/>
                    <a:pt x="256" y="4"/>
                  </a:cubicBezTo>
                  <a:cubicBezTo>
                    <a:pt x="256" y="6"/>
                    <a:pt x="257" y="8"/>
                    <a:pt x="260" y="8"/>
                  </a:cubicBezTo>
                  <a:cubicBezTo>
                    <a:pt x="262" y="8"/>
                    <a:pt x="264" y="6"/>
                    <a:pt x="264" y="4"/>
                  </a:cubicBezTo>
                  <a:cubicBezTo>
                    <a:pt x="264" y="2"/>
                    <a:pt x="262" y="0"/>
                    <a:pt x="260" y="0"/>
                  </a:cubicBezTo>
                  <a:close/>
                  <a:moveTo>
                    <a:pt x="244" y="0"/>
                  </a:moveTo>
                  <a:cubicBezTo>
                    <a:pt x="241" y="0"/>
                    <a:pt x="240" y="2"/>
                    <a:pt x="240" y="4"/>
                  </a:cubicBezTo>
                  <a:cubicBezTo>
                    <a:pt x="240" y="6"/>
                    <a:pt x="241" y="8"/>
                    <a:pt x="244" y="8"/>
                  </a:cubicBezTo>
                  <a:cubicBezTo>
                    <a:pt x="246" y="8"/>
                    <a:pt x="248" y="6"/>
                    <a:pt x="248" y="4"/>
                  </a:cubicBezTo>
                  <a:cubicBezTo>
                    <a:pt x="248" y="2"/>
                    <a:pt x="246" y="0"/>
                    <a:pt x="244" y="0"/>
                  </a:cubicBezTo>
                  <a:close/>
                  <a:moveTo>
                    <a:pt x="212" y="0"/>
                  </a:moveTo>
                  <a:cubicBezTo>
                    <a:pt x="209" y="0"/>
                    <a:pt x="208" y="2"/>
                    <a:pt x="208" y="4"/>
                  </a:cubicBezTo>
                  <a:cubicBezTo>
                    <a:pt x="208" y="6"/>
                    <a:pt x="209" y="8"/>
                    <a:pt x="212" y="8"/>
                  </a:cubicBezTo>
                  <a:cubicBezTo>
                    <a:pt x="214" y="8"/>
                    <a:pt x="216" y="6"/>
                    <a:pt x="216" y="4"/>
                  </a:cubicBezTo>
                  <a:cubicBezTo>
                    <a:pt x="216" y="2"/>
                    <a:pt x="214" y="0"/>
                    <a:pt x="212" y="0"/>
                  </a:cubicBezTo>
                  <a:close/>
                  <a:moveTo>
                    <a:pt x="180" y="0"/>
                  </a:moveTo>
                  <a:cubicBezTo>
                    <a:pt x="177" y="0"/>
                    <a:pt x="176" y="2"/>
                    <a:pt x="176" y="4"/>
                  </a:cubicBezTo>
                  <a:cubicBezTo>
                    <a:pt x="176" y="6"/>
                    <a:pt x="177" y="8"/>
                    <a:pt x="180" y="8"/>
                  </a:cubicBezTo>
                  <a:cubicBezTo>
                    <a:pt x="182" y="8"/>
                    <a:pt x="184" y="6"/>
                    <a:pt x="184" y="4"/>
                  </a:cubicBezTo>
                  <a:cubicBezTo>
                    <a:pt x="184" y="2"/>
                    <a:pt x="182" y="0"/>
                    <a:pt x="180" y="0"/>
                  </a:cubicBezTo>
                  <a:close/>
                  <a:moveTo>
                    <a:pt x="228" y="0"/>
                  </a:moveTo>
                  <a:cubicBezTo>
                    <a:pt x="225" y="0"/>
                    <a:pt x="224" y="2"/>
                    <a:pt x="224" y="4"/>
                  </a:cubicBezTo>
                  <a:cubicBezTo>
                    <a:pt x="224" y="6"/>
                    <a:pt x="225" y="8"/>
                    <a:pt x="228" y="8"/>
                  </a:cubicBezTo>
                  <a:cubicBezTo>
                    <a:pt x="230" y="8"/>
                    <a:pt x="232" y="6"/>
                    <a:pt x="232" y="4"/>
                  </a:cubicBezTo>
                  <a:cubicBezTo>
                    <a:pt x="232" y="2"/>
                    <a:pt x="230" y="0"/>
                    <a:pt x="228"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31" name="Freeform 1147"/>
            <p:cNvSpPr>
              <a:spLocks noEditPoints="1"/>
            </p:cNvSpPr>
            <p:nvPr/>
          </p:nvSpPr>
          <p:spPr bwMode="auto">
            <a:xfrm rot="1181666">
              <a:off x="900662" y="5364371"/>
              <a:ext cx="874741" cy="36258"/>
            </a:xfrm>
            <a:custGeom>
              <a:avLst/>
              <a:gdLst>
                <a:gd name="T0" fmla="*/ 132 w 424"/>
                <a:gd name="T1" fmla="*/ 8 h 8"/>
                <a:gd name="T2" fmla="*/ 148 w 424"/>
                <a:gd name="T3" fmla="*/ 0 h 8"/>
                <a:gd name="T4" fmla="*/ 152 w 424"/>
                <a:gd name="T5" fmla="*/ 4 h 8"/>
                <a:gd name="T6" fmla="*/ 112 w 424"/>
                <a:gd name="T7" fmla="*/ 4 h 8"/>
                <a:gd name="T8" fmla="*/ 116 w 424"/>
                <a:gd name="T9" fmla="*/ 0 h 8"/>
                <a:gd name="T10" fmla="*/ 100 w 424"/>
                <a:gd name="T11" fmla="*/ 8 h 8"/>
                <a:gd name="T12" fmla="*/ 164 w 424"/>
                <a:gd name="T13" fmla="*/ 0 h 8"/>
                <a:gd name="T14" fmla="*/ 168 w 424"/>
                <a:gd name="T15" fmla="*/ 4 h 8"/>
                <a:gd name="T16" fmla="*/ 192 w 424"/>
                <a:gd name="T17" fmla="*/ 4 h 8"/>
                <a:gd name="T18" fmla="*/ 196 w 424"/>
                <a:gd name="T19" fmla="*/ 0 h 8"/>
                <a:gd name="T20" fmla="*/ 36 w 424"/>
                <a:gd name="T21" fmla="*/ 8 h 8"/>
                <a:gd name="T22" fmla="*/ 20 w 424"/>
                <a:gd name="T23" fmla="*/ 0 h 8"/>
                <a:gd name="T24" fmla="*/ 24 w 424"/>
                <a:gd name="T25" fmla="*/ 4 h 8"/>
                <a:gd name="T26" fmla="*/ 0 w 424"/>
                <a:gd name="T27" fmla="*/ 4 h 8"/>
                <a:gd name="T28" fmla="*/ 4 w 424"/>
                <a:gd name="T29" fmla="*/ 0 h 8"/>
                <a:gd name="T30" fmla="*/ 212 w 424"/>
                <a:gd name="T31" fmla="*/ 8 h 8"/>
                <a:gd name="T32" fmla="*/ 84 w 424"/>
                <a:gd name="T33" fmla="*/ 0 h 8"/>
                <a:gd name="T34" fmla="*/ 88 w 424"/>
                <a:gd name="T35" fmla="*/ 4 h 8"/>
                <a:gd name="T36" fmla="*/ 48 w 424"/>
                <a:gd name="T37" fmla="*/ 4 h 8"/>
                <a:gd name="T38" fmla="*/ 52 w 424"/>
                <a:gd name="T39" fmla="*/ 0 h 8"/>
                <a:gd name="T40" fmla="*/ 68 w 424"/>
                <a:gd name="T41" fmla="*/ 8 h 8"/>
                <a:gd name="T42" fmla="*/ 180 w 424"/>
                <a:gd name="T43" fmla="*/ 0 h 8"/>
                <a:gd name="T44" fmla="*/ 184 w 424"/>
                <a:gd name="T45" fmla="*/ 4 h 8"/>
                <a:gd name="T46" fmla="*/ 336 w 424"/>
                <a:gd name="T47" fmla="*/ 4 h 8"/>
                <a:gd name="T48" fmla="*/ 340 w 424"/>
                <a:gd name="T49" fmla="*/ 0 h 8"/>
                <a:gd name="T50" fmla="*/ 228 w 424"/>
                <a:gd name="T51" fmla="*/ 8 h 8"/>
                <a:gd name="T52" fmla="*/ 356 w 424"/>
                <a:gd name="T53" fmla="*/ 0 h 8"/>
                <a:gd name="T54" fmla="*/ 360 w 424"/>
                <a:gd name="T55" fmla="*/ 4 h 8"/>
                <a:gd name="T56" fmla="*/ 384 w 424"/>
                <a:gd name="T57" fmla="*/ 4 h 8"/>
                <a:gd name="T58" fmla="*/ 388 w 424"/>
                <a:gd name="T59" fmla="*/ 0 h 8"/>
                <a:gd name="T60" fmla="*/ 404 w 424"/>
                <a:gd name="T61" fmla="*/ 8 h 8"/>
                <a:gd name="T62" fmla="*/ 420 w 424"/>
                <a:gd name="T63" fmla="*/ 0 h 8"/>
                <a:gd name="T64" fmla="*/ 424 w 424"/>
                <a:gd name="T65" fmla="*/ 4 h 8"/>
                <a:gd name="T66" fmla="*/ 368 w 424"/>
                <a:gd name="T67" fmla="*/ 4 h 8"/>
                <a:gd name="T68" fmla="*/ 372 w 424"/>
                <a:gd name="T69" fmla="*/ 0 h 8"/>
                <a:gd name="T70" fmla="*/ 260 w 424"/>
                <a:gd name="T71" fmla="*/ 8 h 8"/>
                <a:gd name="T72" fmla="*/ 276 w 424"/>
                <a:gd name="T73" fmla="*/ 0 h 8"/>
                <a:gd name="T74" fmla="*/ 280 w 424"/>
                <a:gd name="T75" fmla="*/ 4 h 8"/>
                <a:gd name="T76" fmla="*/ 240 w 424"/>
                <a:gd name="T77" fmla="*/ 4 h 8"/>
                <a:gd name="T78" fmla="*/ 244 w 424"/>
                <a:gd name="T79" fmla="*/ 0 h 8"/>
                <a:gd name="T80" fmla="*/ 324 w 424"/>
                <a:gd name="T81" fmla="*/ 8 h 8"/>
                <a:gd name="T82" fmla="*/ 308 w 424"/>
                <a:gd name="T83" fmla="*/ 0 h 8"/>
                <a:gd name="T84" fmla="*/ 312 w 424"/>
                <a:gd name="T85" fmla="*/ 4 h 8"/>
                <a:gd name="T86" fmla="*/ 288 w 424"/>
                <a:gd name="T87" fmla="*/ 4 h 8"/>
                <a:gd name="T88" fmla="*/ 292 w 424"/>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4" h="8">
                  <a:moveTo>
                    <a:pt x="132" y="0"/>
                  </a:moveTo>
                  <a:cubicBezTo>
                    <a:pt x="130" y="0"/>
                    <a:pt x="128" y="1"/>
                    <a:pt x="128" y="4"/>
                  </a:cubicBezTo>
                  <a:cubicBezTo>
                    <a:pt x="128" y="6"/>
                    <a:pt x="130" y="8"/>
                    <a:pt x="132" y="8"/>
                  </a:cubicBezTo>
                  <a:cubicBezTo>
                    <a:pt x="134" y="8"/>
                    <a:pt x="136" y="6"/>
                    <a:pt x="136" y="4"/>
                  </a:cubicBezTo>
                  <a:cubicBezTo>
                    <a:pt x="136" y="1"/>
                    <a:pt x="134" y="0"/>
                    <a:pt x="132" y="0"/>
                  </a:cubicBezTo>
                  <a:close/>
                  <a:moveTo>
                    <a:pt x="148" y="0"/>
                  </a:moveTo>
                  <a:cubicBezTo>
                    <a:pt x="146" y="0"/>
                    <a:pt x="144" y="1"/>
                    <a:pt x="144" y="4"/>
                  </a:cubicBezTo>
                  <a:cubicBezTo>
                    <a:pt x="144" y="6"/>
                    <a:pt x="146" y="8"/>
                    <a:pt x="148" y="8"/>
                  </a:cubicBezTo>
                  <a:cubicBezTo>
                    <a:pt x="150" y="8"/>
                    <a:pt x="152" y="6"/>
                    <a:pt x="152" y="4"/>
                  </a:cubicBezTo>
                  <a:cubicBezTo>
                    <a:pt x="152" y="1"/>
                    <a:pt x="150" y="0"/>
                    <a:pt x="148" y="0"/>
                  </a:cubicBezTo>
                  <a:close/>
                  <a:moveTo>
                    <a:pt x="116" y="0"/>
                  </a:moveTo>
                  <a:cubicBezTo>
                    <a:pt x="114" y="0"/>
                    <a:pt x="112" y="1"/>
                    <a:pt x="112" y="4"/>
                  </a:cubicBezTo>
                  <a:cubicBezTo>
                    <a:pt x="112" y="6"/>
                    <a:pt x="114" y="8"/>
                    <a:pt x="116" y="8"/>
                  </a:cubicBezTo>
                  <a:cubicBezTo>
                    <a:pt x="118" y="8"/>
                    <a:pt x="120" y="6"/>
                    <a:pt x="120" y="4"/>
                  </a:cubicBezTo>
                  <a:cubicBezTo>
                    <a:pt x="120" y="1"/>
                    <a:pt x="118" y="0"/>
                    <a:pt x="116" y="0"/>
                  </a:cubicBezTo>
                  <a:close/>
                  <a:moveTo>
                    <a:pt x="100" y="0"/>
                  </a:moveTo>
                  <a:cubicBezTo>
                    <a:pt x="98" y="0"/>
                    <a:pt x="96" y="1"/>
                    <a:pt x="96" y="4"/>
                  </a:cubicBezTo>
                  <a:cubicBezTo>
                    <a:pt x="96" y="6"/>
                    <a:pt x="98" y="8"/>
                    <a:pt x="100" y="8"/>
                  </a:cubicBezTo>
                  <a:cubicBezTo>
                    <a:pt x="102" y="8"/>
                    <a:pt x="104" y="6"/>
                    <a:pt x="104" y="4"/>
                  </a:cubicBezTo>
                  <a:cubicBezTo>
                    <a:pt x="104" y="1"/>
                    <a:pt x="102" y="0"/>
                    <a:pt x="100" y="0"/>
                  </a:cubicBezTo>
                  <a:close/>
                  <a:moveTo>
                    <a:pt x="164" y="0"/>
                  </a:moveTo>
                  <a:cubicBezTo>
                    <a:pt x="162" y="0"/>
                    <a:pt x="160" y="1"/>
                    <a:pt x="160" y="4"/>
                  </a:cubicBezTo>
                  <a:cubicBezTo>
                    <a:pt x="160" y="6"/>
                    <a:pt x="162" y="8"/>
                    <a:pt x="164" y="8"/>
                  </a:cubicBezTo>
                  <a:cubicBezTo>
                    <a:pt x="166" y="8"/>
                    <a:pt x="168" y="6"/>
                    <a:pt x="168" y="4"/>
                  </a:cubicBezTo>
                  <a:cubicBezTo>
                    <a:pt x="168" y="1"/>
                    <a:pt x="166" y="0"/>
                    <a:pt x="164" y="0"/>
                  </a:cubicBezTo>
                  <a:close/>
                  <a:moveTo>
                    <a:pt x="196" y="0"/>
                  </a:moveTo>
                  <a:cubicBezTo>
                    <a:pt x="194" y="0"/>
                    <a:pt x="192" y="1"/>
                    <a:pt x="192" y="4"/>
                  </a:cubicBezTo>
                  <a:cubicBezTo>
                    <a:pt x="192" y="6"/>
                    <a:pt x="194" y="8"/>
                    <a:pt x="196" y="8"/>
                  </a:cubicBezTo>
                  <a:cubicBezTo>
                    <a:pt x="198" y="8"/>
                    <a:pt x="200" y="6"/>
                    <a:pt x="200" y="4"/>
                  </a:cubicBezTo>
                  <a:cubicBezTo>
                    <a:pt x="200" y="1"/>
                    <a:pt x="198" y="0"/>
                    <a:pt x="196" y="0"/>
                  </a:cubicBezTo>
                  <a:close/>
                  <a:moveTo>
                    <a:pt x="36" y="0"/>
                  </a:moveTo>
                  <a:cubicBezTo>
                    <a:pt x="34" y="0"/>
                    <a:pt x="32" y="1"/>
                    <a:pt x="32" y="4"/>
                  </a:cubicBezTo>
                  <a:cubicBezTo>
                    <a:pt x="32" y="6"/>
                    <a:pt x="34" y="8"/>
                    <a:pt x="36" y="8"/>
                  </a:cubicBezTo>
                  <a:cubicBezTo>
                    <a:pt x="38" y="8"/>
                    <a:pt x="40" y="6"/>
                    <a:pt x="40" y="4"/>
                  </a:cubicBezTo>
                  <a:cubicBezTo>
                    <a:pt x="40" y="1"/>
                    <a:pt x="38" y="0"/>
                    <a:pt x="36" y="0"/>
                  </a:cubicBezTo>
                  <a:close/>
                  <a:moveTo>
                    <a:pt x="20" y="0"/>
                  </a:moveTo>
                  <a:cubicBezTo>
                    <a:pt x="18" y="0"/>
                    <a:pt x="16" y="1"/>
                    <a:pt x="16" y="4"/>
                  </a:cubicBezTo>
                  <a:cubicBezTo>
                    <a:pt x="16" y="6"/>
                    <a:pt x="18" y="8"/>
                    <a:pt x="20" y="8"/>
                  </a:cubicBezTo>
                  <a:cubicBezTo>
                    <a:pt x="22" y="8"/>
                    <a:pt x="24" y="6"/>
                    <a:pt x="24" y="4"/>
                  </a:cubicBezTo>
                  <a:cubicBezTo>
                    <a:pt x="24" y="1"/>
                    <a:pt x="22" y="0"/>
                    <a:pt x="20" y="0"/>
                  </a:cubicBezTo>
                  <a:close/>
                  <a:moveTo>
                    <a:pt x="4" y="0"/>
                  </a:moveTo>
                  <a:cubicBezTo>
                    <a:pt x="2" y="0"/>
                    <a:pt x="0" y="1"/>
                    <a:pt x="0" y="4"/>
                  </a:cubicBezTo>
                  <a:cubicBezTo>
                    <a:pt x="0" y="6"/>
                    <a:pt x="2" y="8"/>
                    <a:pt x="4" y="8"/>
                  </a:cubicBezTo>
                  <a:cubicBezTo>
                    <a:pt x="6" y="8"/>
                    <a:pt x="8" y="6"/>
                    <a:pt x="8" y="4"/>
                  </a:cubicBezTo>
                  <a:cubicBezTo>
                    <a:pt x="8" y="1"/>
                    <a:pt x="6" y="0"/>
                    <a:pt x="4" y="0"/>
                  </a:cubicBezTo>
                  <a:close/>
                  <a:moveTo>
                    <a:pt x="212" y="0"/>
                  </a:moveTo>
                  <a:cubicBezTo>
                    <a:pt x="210" y="0"/>
                    <a:pt x="208" y="1"/>
                    <a:pt x="208" y="4"/>
                  </a:cubicBezTo>
                  <a:cubicBezTo>
                    <a:pt x="208" y="6"/>
                    <a:pt x="210" y="8"/>
                    <a:pt x="212" y="8"/>
                  </a:cubicBezTo>
                  <a:cubicBezTo>
                    <a:pt x="214" y="8"/>
                    <a:pt x="216" y="6"/>
                    <a:pt x="216" y="4"/>
                  </a:cubicBezTo>
                  <a:cubicBezTo>
                    <a:pt x="216" y="1"/>
                    <a:pt x="214" y="0"/>
                    <a:pt x="212" y="0"/>
                  </a:cubicBezTo>
                  <a:close/>
                  <a:moveTo>
                    <a:pt x="84" y="0"/>
                  </a:moveTo>
                  <a:cubicBezTo>
                    <a:pt x="82" y="0"/>
                    <a:pt x="80" y="1"/>
                    <a:pt x="80" y="4"/>
                  </a:cubicBezTo>
                  <a:cubicBezTo>
                    <a:pt x="80" y="6"/>
                    <a:pt x="82" y="8"/>
                    <a:pt x="84" y="8"/>
                  </a:cubicBezTo>
                  <a:cubicBezTo>
                    <a:pt x="86" y="8"/>
                    <a:pt x="88" y="6"/>
                    <a:pt x="88" y="4"/>
                  </a:cubicBezTo>
                  <a:cubicBezTo>
                    <a:pt x="88" y="1"/>
                    <a:pt x="86" y="0"/>
                    <a:pt x="84" y="0"/>
                  </a:cubicBezTo>
                  <a:close/>
                  <a:moveTo>
                    <a:pt x="52" y="0"/>
                  </a:moveTo>
                  <a:cubicBezTo>
                    <a:pt x="50" y="0"/>
                    <a:pt x="48" y="1"/>
                    <a:pt x="48" y="4"/>
                  </a:cubicBezTo>
                  <a:cubicBezTo>
                    <a:pt x="48" y="6"/>
                    <a:pt x="50" y="8"/>
                    <a:pt x="52" y="8"/>
                  </a:cubicBezTo>
                  <a:cubicBezTo>
                    <a:pt x="54" y="8"/>
                    <a:pt x="56" y="6"/>
                    <a:pt x="56" y="4"/>
                  </a:cubicBezTo>
                  <a:cubicBezTo>
                    <a:pt x="56" y="1"/>
                    <a:pt x="54" y="0"/>
                    <a:pt x="52" y="0"/>
                  </a:cubicBezTo>
                  <a:close/>
                  <a:moveTo>
                    <a:pt x="68" y="0"/>
                  </a:moveTo>
                  <a:cubicBezTo>
                    <a:pt x="66" y="0"/>
                    <a:pt x="64" y="1"/>
                    <a:pt x="64" y="4"/>
                  </a:cubicBezTo>
                  <a:cubicBezTo>
                    <a:pt x="64" y="6"/>
                    <a:pt x="66" y="8"/>
                    <a:pt x="68" y="8"/>
                  </a:cubicBezTo>
                  <a:cubicBezTo>
                    <a:pt x="70" y="8"/>
                    <a:pt x="72" y="6"/>
                    <a:pt x="72" y="4"/>
                  </a:cubicBezTo>
                  <a:cubicBezTo>
                    <a:pt x="72" y="1"/>
                    <a:pt x="70" y="0"/>
                    <a:pt x="68" y="0"/>
                  </a:cubicBezTo>
                  <a:close/>
                  <a:moveTo>
                    <a:pt x="180" y="0"/>
                  </a:moveTo>
                  <a:cubicBezTo>
                    <a:pt x="178" y="0"/>
                    <a:pt x="176" y="1"/>
                    <a:pt x="176" y="4"/>
                  </a:cubicBezTo>
                  <a:cubicBezTo>
                    <a:pt x="176" y="6"/>
                    <a:pt x="178" y="8"/>
                    <a:pt x="180" y="8"/>
                  </a:cubicBezTo>
                  <a:cubicBezTo>
                    <a:pt x="182" y="8"/>
                    <a:pt x="184" y="6"/>
                    <a:pt x="184" y="4"/>
                  </a:cubicBezTo>
                  <a:cubicBezTo>
                    <a:pt x="184" y="1"/>
                    <a:pt x="182" y="0"/>
                    <a:pt x="180" y="0"/>
                  </a:cubicBezTo>
                  <a:close/>
                  <a:moveTo>
                    <a:pt x="340" y="0"/>
                  </a:moveTo>
                  <a:cubicBezTo>
                    <a:pt x="338" y="0"/>
                    <a:pt x="336" y="1"/>
                    <a:pt x="336" y="4"/>
                  </a:cubicBezTo>
                  <a:cubicBezTo>
                    <a:pt x="336" y="6"/>
                    <a:pt x="338" y="8"/>
                    <a:pt x="340" y="8"/>
                  </a:cubicBezTo>
                  <a:cubicBezTo>
                    <a:pt x="342" y="8"/>
                    <a:pt x="344" y="6"/>
                    <a:pt x="344" y="4"/>
                  </a:cubicBezTo>
                  <a:cubicBezTo>
                    <a:pt x="344" y="1"/>
                    <a:pt x="342" y="0"/>
                    <a:pt x="340" y="0"/>
                  </a:cubicBezTo>
                  <a:close/>
                  <a:moveTo>
                    <a:pt x="228" y="0"/>
                  </a:moveTo>
                  <a:cubicBezTo>
                    <a:pt x="226" y="0"/>
                    <a:pt x="224" y="1"/>
                    <a:pt x="224" y="4"/>
                  </a:cubicBezTo>
                  <a:cubicBezTo>
                    <a:pt x="224" y="6"/>
                    <a:pt x="226" y="8"/>
                    <a:pt x="228" y="8"/>
                  </a:cubicBezTo>
                  <a:cubicBezTo>
                    <a:pt x="230" y="8"/>
                    <a:pt x="232" y="6"/>
                    <a:pt x="232" y="4"/>
                  </a:cubicBezTo>
                  <a:cubicBezTo>
                    <a:pt x="232" y="1"/>
                    <a:pt x="230" y="0"/>
                    <a:pt x="228" y="0"/>
                  </a:cubicBezTo>
                  <a:close/>
                  <a:moveTo>
                    <a:pt x="356" y="0"/>
                  </a:moveTo>
                  <a:cubicBezTo>
                    <a:pt x="354" y="0"/>
                    <a:pt x="352" y="1"/>
                    <a:pt x="352" y="4"/>
                  </a:cubicBezTo>
                  <a:cubicBezTo>
                    <a:pt x="352" y="6"/>
                    <a:pt x="354" y="8"/>
                    <a:pt x="356" y="8"/>
                  </a:cubicBezTo>
                  <a:cubicBezTo>
                    <a:pt x="358" y="8"/>
                    <a:pt x="360" y="6"/>
                    <a:pt x="360" y="4"/>
                  </a:cubicBezTo>
                  <a:cubicBezTo>
                    <a:pt x="360" y="1"/>
                    <a:pt x="358" y="0"/>
                    <a:pt x="356" y="0"/>
                  </a:cubicBezTo>
                  <a:close/>
                  <a:moveTo>
                    <a:pt x="388" y="0"/>
                  </a:moveTo>
                  <a:cubicBezTo>
                    <a:pt x="386" y="0"/>
                    <a:pt x="384" y="1"/>
                    <a:pt x="384" y="4"/>
                  </a:cubicBezTo>
                  <a:cubicBezTo>
                    <a:pt x="384" y="6"/>
                    <a:pt x="386" y="8"/>
                    <a:pt x="388" y="8"/>
                  </a:cubicBezTo>
                  <a:cubicBezTo>
                    <a:pt x="390" y="8"/>
                    <a:pt x="392" y="6"/>
                    <a:pt x="392" y="4"/>
                  </a:cubicBezTo>
                  <a:cubicBezTo>
                    <a:pt x="392" y="1"/>
                    <a:pt x="390" y="0"/>
                    <a:pt x="388" y="0"/>
                  </a:cubicBezTo>
                  <a:close/>
                  <a:moveTo>
                    <a:pt x="404" y="0"/>
                  </a:moveTo>
                  <a:cubicBezTo>
                    <a:pt x="402" y="0"/>
                    <a:pt x="400" y="1"/>
                    <a:pt x="400" y="4"/>
                  </a:cubicBezTo>
                  <a:cubicBezTo>
                    <a:pt x="400" y="6"/>
                    <a:pt x="402" y="8"/>
                    <a:pt x="404" y="8"/>
                  </a:cubicBezTo>
                  <a:cubicBezTo>
                    <a:pt x="406" y="8"/>
                    <a:pt x="408" y="6"/>
                    <a:pt x="408" y="4"/>
                  </a:cubicBezTo>
                  <a:cubicBezTo>
                    <a:pt x="408" y="1"/>
                    <a:pt x="406" y="0"/>
                    <a:pt x="404" y="0"/>
                  </a:cubicBezTo>
                  <a:close/>
                  <a:moveTo>
                    <a:pt x="420" y="0"/>
                  </a:moveTo>
                  <a:cubicBezTo>
                    <a:pt x="418" y="0"/>
                    <a:pt x="416" y="1"/>
                    <a:pt x="416" y="4"/>
                  </a:cubicBezTo>
                  <a:cubicBezTo>
                    <a:pt x="416" y="6"/>
                    <a:pt x="418" y="8"/>
                    <a:pt x="420" y="8"/>
                  </a:cubicBezTo>
                  <a:cubicBezTo>
                    <a:pt x="422" y="8"/>
                    <a:pt x="424" y="6"/>
                    <a:pt x="424" y="4"/>
                  </a:cubicBezTo>
                  <a:cubicBezTo>
                    <a:pt x="424" y="1"/>
                    <a:pt x="422" y="0"/>
                    <a:pt x="420" y="0"/>
                  </a:cubicBezTo>
                  <a:close/>
                  <a:moveTo>
                    <a:pt x="372" y="0"/>
                  </a:moveTo>
                  <a:cubicBezTo>
                    <a:pt x="370" y="0"/>
                    <a:pt x="368" y="1"/>
                    <a:pt x="368" y="4"/>
                  </a:cubicBezTo>
                  <a:cubicBezTo>
                    <a:pt x="368" y="6"/>
                    <a:pt x="370" y="8"/>
                    <a:pt x="372" y="8"/>
                  </a:cubicBezTo>
                  <a:cubicBezTo>
                    <a:pt x="374" y="8"/>
                    <a:pt x="376" y="6"/>
                    <a:pt x="376" y="4"/>
                  </a:cubicBezTo>
                  <a:cubicBezTo>
                    <a:pt x="376" y="1"/>
                    <a:pt x="374" y="0"/>
                    <a:pt x="372" y="0"/>
                  </a:cubicBezTo>
                  <a:close/>
                  <a:moveTo>
                    <a:pt x="260" y="0"/>
                  </a:moveTo>
                  <a:cubicBezTo>
                    <a:pt x="258" y="0"/>
                    <a:pt x="256" y="1"/>
                    <a:pt x="256" y="4"/>
                  </a:cubicBezTo>
                  <a:cubicBezTo>
                    <a:pt x="256" y="6"/>
                    <a:pt x="258" y="8"/>
                    <a:pt x="260" y="8"/>
                  </a:cubicBezTo>
                  <a:cubicBezTo>
                    <a:pt x="262" y="8"/>
                    <a:pt x="264" y="6"/>
                    <a:pt x="264" y="4"/>
                  </a:cubicBezTo>
                  <a:cubicBezTo>
                    <a:pt x="264" y="1"/>
                    <a:pt x="262" y="0"/>
                    <a:pt x="260" y="0"/>
                  </a:cubicBezTo>
                  <a:close/>
                  <a:moveTo>
                    <a:pt x="276" y="0"/>
                  </a:moveTo>
                  <a:cubicBezTo>
                    <a:pt x="274" y="0"/>
                    <a:pt x="272" y="1"/>
                    <a:pt x="272" y="4"/>
                  </a:cubicBezTo>
                  <a:cubicBezTo>
                    <a:pt x="272" y="6"/>
                    <a:pt x="274" y="8"/>
                    <a:pt x="276" y="8"/>
                  </a:cubicBezTo>
                  <a:cubicBezTo>
                    <a:pt x="278" y="8"/>
                    <a:pt x="280" y="6"/>
                    <a:pt x="280" y="4"/>
                  </a:cubicBezTo>
                  <a:cubicBezTo>
                    <a:pt x="280" y="1"/>
                    <a:pt x="278" y="0"/>
                    <a:pt x="276" y="0"/>
                  </a:cubicBezTo>
                  <a:close/>
                  <a:moveTo>
                    <a:pt x="244" y="0"/>
                  </a:moveTo>
                  <a:cubicBezTo>
                    <a:pt x="242" y="0"/>
                    <a:pt x="240" y="1"/>
                    <a:pt x="240" y="4"/>
                  </a:cubicBezTo>
                  <a:cubicBezTo>
                    <a:pt x="240" y="6"/>
                    <a:pt x="242" y="8"/>
                    <a:pt x="244" y="8"/>
                  </a:cubicBezTo>
                  <a:cubicBezTo>
                    <a:pt x="246" y="8"/>
                    <a:pt x="248" y="6"/>
                    <a:pt x="248" y="4"/>
                  </a:cubicBezTo>
                  <a:cubicBezTo>
                    <a:pt x="248" y="1"/>
                    <a:pt x="246" y="0"/>
                    <a:pt x="244" y="0"/>
                  </a:cubicBezTo>
                  <a:close/>
                  <a:moveTo>
                    <a:pt x="324" y="0"/>
                  </a:moveTo>
                  <a:cubicBezTo>
                    <a:pt x="322" y="0"/>
                    <a:pt x="320" y="1"/>
                    <a:pt x="320" y="4"/>
                  </a:cubicBezTo>
                  <a:cubicBezTo>
                    <a:pt x="320" y="6"/>
                    <a:pt x="322" y="8"/>
                    <a:pt x="324" y="8"/>
                  </a:cubicBezTo>
                  <a:cubicBezTo>
                    <a:pt x="326" y="8"/>
                    <a:pt x="328" y="6"/>
                    <a:pt x="328" y="4"/>
                  </a:cubicBezTo>
                  <a:cubicBezTo>
                    <a:pt x="328" y="1"/>
                    <a:pt x="326" y="0"/>
                    <a:pt x="324" y="0"/>
                  </a:cubicBezTo>
                  <a:close/>
                  <a:moveTo>
                    <a:pt x="308" y="0"/>
                  </a:moveTo>
                  <a:cubicBezTo>
                    <a:pt x="306" y="0"/>
                    <a:pt x="304" y="1"/>
                    <a:pt x="304" y="4"/>
                  </a:cubicBezTo>
                  <a:cubicBezTo>
                    <a:pt x="304" y="6"/>
                    <a:pt x="306" y="8"/>
                    <a:pt x="308" y="8"/>
                  </a:cubicBezTo>
                  <a:cubicBezTo>
                    <a:pt x="310" y="8"/>
                    <a:pt x="312" y="6"/>
                    <a:pt x="312" y="4"/>
                  </a:cubicBezTo>
                  <a:cubicBezTo>
                    <a:pt x="312" y="1"/>
                    <a:pt x="310" y="0"/>
                    <a:pt x="308" y="0"/>
                  </a:cubicBezTo>
                  <a:close/>
                  <a:moveTo>
                    <a:pt x="292" y="0"/>
                  </a:moveTo>
                  <a:cubicBezTo>
                    <a:pt x="290" y="0"/>
                    <a:pt x="288" y="1"/>
                    <a:pt x="288" y="4"/>
                  </a:cubicBezTo>
                  <a:cubicBezTo>
                    <a:pt x="288" y="6"/>
                    <a:pt x="290" y="8"/>
                    <a:pt x="292" y="8"/>
                  </a:cubicBezTo>
                  <a:cubicBezTo>
                    <a:pt x="294" y="8"/>
                    <a:pt x="296" y="6"/>
                    <a:pt x="296" y="4"/>
                  </a:cubicBezTo>
                  <a:cubicBezTo>
                    <a:pt x="296" y="1"/>
                    <a:pt x="294" y="0"/>
                    <a:pt x="292" y="0"/>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32" name="Oval 1148"/>
            <p:cNvSpPr>
              <a:spLocks noChangeArrowheads="1"/>
            </p:cNvSpPr>
            <p:nvPr/>
          </p:nvSpPr>
          <p:spPr bwMode="auto">
            <a:xfrm>
              <a:off x="1568054" y="5151375"/>
              <a:ext cx="429816" cy="431006"/>
            </a:xfrm>
            <a:prstGeom prst="ellipse">
              <a:avLst/>
            </a:pr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33" name="Oval 1149"/>
            <p:cNvSpPr>
              <a:spLocks noChangeArrowheads="1"/>
            </p:cNvSpPr>
            <p:nvPr/>
          </p:nvSpPr>
          <p:spPr bwMode="auto">
            <a:xfrm>
              <a:off x="1418035" y="3698081"/>
              <a:ext cx="271463" cy="271463"/>
            </a:xfrm>
            <a:prstGeom prst="ellipse">
              <a:avLst/>
            </a:pr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34" name="Freeform 1150"/>
            <p:cNvSpPr>
              <a:spLocks noEditPoints="1"/>
            </p:cNvSpPr>
            <p:nvPr/>
          </p:nvSpPr>
          <p:spPr bwMode="auto">
            <a:xfrm>
              <a:off x="1408510" y="3688556"/>
              <a:ext cx="290513" cy="290513"/>
            </a:xfrm>
            <a:custGeom>
              <a:avLst/>
              <a:gdLst>
                <a:gd name="T0" fmla="*/ 61 w 122"/>
                <a:gd name="T1" fmla="*/ 122 h 122"/>
                <a:gd name="T2" fmla="*/ 61 w 122"/>
                <a:gd name="T3" fmla="*/ 122 h 122"/>
                <a:gd name="T4" fmla="*/ 61 w 122"/>
                <a:gd name="T5" fmla="*/ 122 h 122"/>
                <a:gd name="T6" fmla="*/ 0 w 122"/>
                <a:gd name="T7" fmla="*/ 61 h 122"/>
                <a:gd name="T8" fmla="*/ 18 w 122"/>
                <a:gd name="T9" fmla="*/ 18 h 122"/>
                <a:gd name="T10" fmla="*/ 61 w 122"/>
                <a:gd name="T11" fmla="*/ 0 h 122"/>
                <a:gd name="T12" fmla="*/ 122 w 122"/>
                <a:gd name="T13" fmla="*/ 61 h 122"/>
                <a:gd name="T14" fmla="*/ 61 w 122"/>
                <a:gd name="T15" fmla="*/ 122 h 122"/>
                <a:gd name="T16" fmla="*/ 61 w 122"/>
                <a:gd name="T17" fmla="*/ 8 h 122"/>
                <a:gd name="T18" fmla="*/ 24 w 122"/>
                <a:gd name="T19" fmla="*/ 24 h 122"/>
                <a:gd name="T20" fmla="*/ 8 w 122"/>
                <a:gd name="T21" fmla="*/ 61 h 122"/>
                <a:gd name="T22" fmla="*/ 61 w 122"/>
                <a:gd name="T23" fmla="*/ 114 h 122"/>
                <a:gd name="T24" fmla="*/ 61 w 122"/>
                <a:gd name="T25" fmla="*/ 114 h 122"/>
                <a:gd name="T26" fmla="*/ 114 w 122"/>
                <a:gd name="T27" fmla="*/ 61 h 122"/>
                <a:gd name="T28" fmla="*/ 61 w 122"/>
                <a:gd name="T29" fmla="*/ 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61" y="122"/>
                  </a:moveTo>
                  <a:cubicBezTo>
                    <a:pt x="61" y="122"/>
                    <a:pt x="61" y="122"/>
                    <a:pt x="61" y="122"/>
                  </a:cubicBezTo>
                  <a:cubicBezTo>
                    <a:pt x="61" y="122"/>
                    <a:pt x="61" y="122"/>
                    <a:pt x="61" y="122"/>
                  </a:cubicBezTo>
                  <a:cubicBezTo>
                    <a:pt x="27" y="122"/>
                    <a:pt x="0" y="95"/>
                    <a:pt x="0" y="61"/>
                  </a:cubicBezTo>
                  <a:cubicBezTo>
                    <a:pt x="0" y="45"/>
                    <a:pt x="7" y="30"/>
                    <a:pt x="18" y="18"/>
                  </a:cubicBezTo>
                  <a:cubicBezTo>
                    <a:pt x="30" y="7"/>
                    <a:pt x="45" y="0"/>
                    <a:pt x="61" y="0"/>
                  </a:cubicBezTo>
                  <a:cubicBezTo>
                    <a:pt x="94" y="0"/>
                    <a:pt x="122" y="28"/>
                    <a:pt x="122" y="61"/>
                  </a:cubicBezTo>
                  <a:cubicBezTo>
                    <a:pt x="122" y="95"/>
                    <a:pt x="94" y="122"/>
                    <a:pt x="61" y="122"/>
                  </a:cubicBezTo>
                  <a:close/>
                  <a:moveTo>
                    <a:pt x="61" y="8"/>
                  </a:moveTo>
                  <a:cubicBezTo>
                    <a:pt x="47" y="8"/>
                    <a:pt x="34" y="14"/>
                    <a:pt x="24" y="24"/>
                  </a:cubicBezTo>
                  <a:cubicBezTo>
                    <a:pt x="14" y="34"/>
                    <a:pt x="8" y="47"/>
                    <a:pt x="8" y="61"/>
                  </a:cubicBezTo>
                  <a:cubicBezTo>
                    <a:pt x="8" y="90"/>
                    <a:pt x="32" y="114"/>
                    <a:pt x="61" y="114"/>
                  </a:cubicBezTo>
                  <a:cubicBezTo>
                    <a:pt x="61" y="114"/>
                    <a:pt x="61" y="114"/>
                    <a:pt x="61" y="114"/>
                  </a:cubicBezTo>
                  <a:cubicBezTo>
                    <a:pt x="90" y="114"/>
                    <a:pt x="114" y="90"/>
                    <a:pt x="114" y="61"/>
                  </a:cubicBezTo>
                  <a:cubicBezTo>
                    <a:pt x="114" y="32"/>
                    <a:pt x="90" y="8"/>
                    <a:pt x="61" y="8"/>
                  </a:cubicBezTo>
                  <a:close/>
                </a:path>
              </a:pathLst>
            </a:custGeom>
            <a:solidFill>
              <a:srgbClr val="7030A0"/>
            </a:solidFill>
            <a:ln>
              <a:solidFill>
                <a:srgbClr val="7030A0"/>
              </a:solid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35" name="Freeform 1151"/>
            <p:cNvSpPr>
              <a:spLocks/>
            </p:cNvSpPr>
            <p:nvPr/>
          </p:nvSpPr>
          <p:spPr bwMode="auto">
            <a:xfrm>
              <a:off x="1191817" y="4455319"/>
              <a:ext cx="307181" cy="309563"/>
            </a:xfrm>
            <a:custGeom>
              <a:avLst/>
              <a:gdLst>
                <a:gd name="T0" fmla="*/ 36 w 129"/>
                <a:gd name="T1" fmla="*/ 114 h 130"/>
                <a:gd name="T2" fmla="*/ 114 w 129"/>
                <a:gd name="T3" fmla="*/ 93 h 130"/>
                <a:gd name="T4" fmla="*/ 93 w 129"/>
                <a:gd name="T5" fmla="*/ 16 h 130"/>
                <a:gd name="T6" fmla="*/ 16 w 129"/>
                <a:gd name="T7" fmla="*/ 37 h 130"/>
                <a:gd name="T8" fmla="*/ 36 w 129"/>
                <a:gd name="T9" fmla="*/ 114 h 130"/>
              </a:gdLst>
              <a:ahLst/>
              <a:cxnLst>
                <a:cxn ang="0">
                  <a:pos x="T0" y="T1"/>
                </a:cxn>
                <a:cxn ang="0">
                  <a:pos x="T2" y="T3"/>
                </a:cxn>
                <a:cxn ang="0">
                  <a:pos x="T4" y="T5"/>
                </a:cxn>
                <a:cxn ang="0">
                  <a:pos x="T6" y="T7"/>
                </a:cxn>
                <a:cxn ang="0">
                  <a:pos x="T8" y="T9"/>
                </a:cxn>
              </a:cxnLst>
              <a:rect l="0" t="0" r="r" b="b"/>
              <a:pathLst>
                <a:path w="129" h="130">
                  <a:moveTo>
                    <a:pt x="36" y="114"/>
                  </a:moveTo>
                  <a:cubicBezTo>
                    <a:pt x="63" y="130"/>
                    <a:pt x="98" y="121"/>
                    <a:pt x="114" y="93"/>
                  </a:cubicBezTo>
                  <a:cubicBezTo>
                    <a:pt x="129" y="66"/>
                    <a:pt x="120" y="32"/>
                    <a:pt x="93" y="16"/>
                  </a:cubicBezTo>
                  <a:cubicBezTo>
                    <a:pt x="66" y="0"/>
                    <a:pt x="31" y="10"/>
                    <a:pt x="16" y="37"/>
                  </a:cubicBezTo>
                  <a:cubicBezTo>
                    <a:pt x="0" y="64"/>
                    <a:pt x="9" y="98"/>
                    <a:pt x="36" y="11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36" name="Freeform 1152"/>
            <p:cNvSpPr>
              <a:spLocks noEditPoints="1"/>
            </p:cNvSpPr>
            <p:nvPr/>
          </p:nvSpPr>
          <p:spPr bwMode="auto">
            <a:xfrm>
              <a:off x="1179910" y="4455320"/>
              <a:ext cx="314325" cy="290513"/>
            </a:xfrm>
            <a:custGeom>
              <a:avLst/>
              <a:gdLst>
                <a:gd name="T0" fmla="*/ 70 w 132"/>
                <a:gd name="T1" fmla="*/ 122 h 122"/>
                <a:gd name="T2" fmla="*/ 70 w 132"/>
                <a:gd name="T3" fmla="*/ 122 h 122"/>
                <a:gd name="T4" fmla="*/ 39 w 132"/>
                <a:gd name="T5" fmla="*/ 114 h 122"/>
                <a:gd name="T6" fmla="*/ 17 w 132"/>
                <a:gd name="T7" fmla="*/ 31 h 122"/>
                <a:gd name="T8" fmla="*/ 70 w 132"/>
                <a:gd name="T9" fmla="*/ 0 h 122"/>
                <a:gd name="T10" fmla="*/ 100 w 132"/>
                <a:gd name="T11" fmla="*/ 9 h 122"/>
                <a:gd name="T12" fmla="*/ 128 w 132"/>
                <a:gd name="T13" fmla="*/ 45 h 122"/>
                <a:gd name="T14" fmla="*/ 122 w 132"/>
                <a:gd name="T15" fmla="*/ 91 h 122"/>
                <a:gd name="T16" fmla="*/ 70 w 132"/>
                <a:gd name="T17" fmla="*/ 122 h 122"/>
                <a:gd name="T18" fmla="*/ 70 w 132"/>
                <a:gd name="T19" fmla="*/ 8 h 122"/>
                <a:gd name="T20" fmla="*/ 24 w 132"/>
                <a:gd name="T21" fmla="*/ 35 h 122"/>
                <a:gd name="T22" fmla="*/ 43 w 132"/>
                <a:gd name="T23" fmla="*/ 107 h 122"/>
                <a:gd name="T24" fmla="*/ 70 w 132"/>
                <a:gd name="T25" fmla="*/ 114 h 122"/>
                <a:gd name="T26" fmla="*/ 115 w 132"/>
                <a:gd name="T27" fmla="*/ 87 h 122"/>
                <a:gd name="T28" fmla="*/ 121 w 132"/>
                <a:gd name="T29" fmla="*/ 47 h 122"/>
                <a:gd name="T30" fmla="*/ 96 w 132"/>
                <a:gd name="T31" fmla="*/ 15 h 122"/>
                <a:gd name="T32" fmla="*/ 70 w 132"/>
                <a:gd name="T33" fmla="*/ 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 h="122">
                  <a:moveTo>
                    <a:pt x="70" y="122"/>
                  </a:moveTo>
                  <a:cubicBezTo>
                    <a:pt x="70" y="122"/>
                    <a:pt x="70" y="122"/>
                    <a:pt x="70" y="122"/>
                  </a:cubicBezTo>
                  <a:cubicBezTo>
                    <a:pt x="59" y="122"/>
                    <a:pt x="48" y="119"/>
                    <a:pt x="39" y="114"/>
                  </a:cubicBezTo>
                  <a:cubicBezTo>
                    <a:pt x="10" y="97"/>
                    <a:pt x="0" y="60"/>
                    <a:pt x="17" y="31"/>
                  </a:cubicBezTo>
                  <a:cubicBezTo>
                    <a:pt x="28" y="12"/>
                    <a:pt x="48" y="0"/>
                    <a:pt x="70" y="0"/>
                  </a:cubicBezTo>
                  <a:cubicBezTo>
                    <a:pt x="80" y="0"/>
                    <a:pt x="91" y="3"/>
                    <a:pt x="100" y="9"/>
                  </a:cubicBezTo>
                  <a:cubicBezTo>
                    <a:pt x="114" y="17"/>
                    <a:pt x="124" y="30"/>
                    <a:pt x="128" y="45"/>
                  </a:cubicBezTo>
                  <a:cubicBezTo>
                    <a:pt x="132" y="61"/>
                    <a:pt x="130" y="77"/>
                    <a:pt x="122" y="91"/>
                  </a:cubicBezTo>
                  <a:cubicBezTo>
                    <a:pt x="111" y="110"/>
                    <a:pt x="91" y="122"/>
                    <a:pt x="70" y="122"/>
                  </a:cubicBezTo>
                  <a:close/>
                  <a:moveTo>
                    <a:pt x="70" y="8"/>
                  </a:moveTo>
                  <a:cubicBezTo>
                    <a:pt x="51" y="8"/>
                    <a:pt x="33" y="18"/>
                    <a:pt x="24" y="35"/>
                  </a:cubicBezTo>
                  <a:cubicBezTo>
                    <a:pt x="9" y="60"/>
                    <a:pt x="18" y="92"/>
                    <a:pt x="43" y="107"/>
                  </a:cubicBezTo>
                  <a:cubicBezTo>
                    <a:pt x="51" y="111"/>
                    <a:pt x="60" y="114"/>
                    <a:pt x="70" y="114"/>
                  </a:cubicBezTo>
                  <a:cubicBezTo>
                    <a:pt x="88" y="114"/>
                    <a:pt x="106" y="104"/>
                    <a:pt x="115" y="87"/>
                  </a:cubicBezTo>
                  <a:cubicBezTo>
                    <a:pt x="122" y="75"/>
                    <a:pt x="124" y="61"/>
                    <a:pt x="121" y="47"/>
                  </a:cubicBezTo>
                  <a:cubicBezTo>
                    <a:pt x="117" y="34"/>
                    <a:pt x="108" y="22"/>
                    <a:pt x="96" y="15"/>
                  </a:cubicBezTo>
                  <a:cubicBezTo>
                    <a:pt x="88" y="11"/>
                    <a:pt x="79" y="8"/>
                    <a:pt x="70" y="8"/>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37" name="Freeform 1153"/>
            <p:cNvSpPr>
              <a:spLocks/>
            </p:cNvSpPr>
            <p:nvPr/>
          </p:nvSpPr>
          <p:spPr bwMode="auto">
            <a:xfrm>
              <a:off x="622697" y="5213287"/>
              <a:ext cx="309563" cy="307181"/>
            </a:xfrm>
            <a:custGeom>
              <a:avLst/>
              <a:gdLst>
                <a:gd name="T0" fmla="*/ 16 w 130"/>
                <a:gd name="T1" fmla="*/ 93 h 129"/>
                <a:gd name="T2" fmla="*/ 93 w 130"/>
                <a:gd name="T3" fmla="*/ 114 h 129"/>
                <a:gd name="T4" fmla="*/ 114 w 130"/>
                <a:gd name="T5" fmla="*/ 36 h 129"/>
                <a:gd name="T6" fmla="*/ 37 w 130"/>
                <a:gd name="T7" fmla="*/ 16 h 129"/>
                <a:gd name="T8" fmla="*/ 16 w 130"/>
                <a:gd name="T9" fmla="*/ 93 h 129"/>
              </a:gdLst>
              <a:ahLst/>
              <a:cxnLst>
                <a:cxn ang="0">
                  <a:pos x="T0" y="T1"/>
                </a:cxn>
                <a:cxn ang="0">
                  <a:pos x="T2" y="T3"/>
                </a:cxn>
                <a:cxn ang="0">
                  <a:pos x="T4" y="T5"/>
                </a:cxn>
                <a:cxn ang="0">
                  <a:pos x="T6" y="T7"/>
                </a:cxn>
                <a:cxn ang="0">
                  <a:pos x="T8" y="T9"/>
                </a:cxn>
              </a:cxnLst>
              <a:rect l="0" t="0" r="r" b="b"/>
              <a:pathLst>
                <a:path w="130" h="129">
                  <a:moveTo>
                    <a:pt x="16" y="93"/>
                  </a:moveTo>
                  <a:cubicBezTo>
                    <a:pt x="32" y="120"/>
                    <a:pt x="66" y="129"/>
                    <a:pt x="93" y="114"/>
                  </a:cubicBezTo>
                  <a:cubicBezTo>
                    <a:pt x="120" y="98"/>
                    <a:pt x="130" y="63"/>
                    <a:pt x="114" y="36"/>
                  </a:cubicBezTo>
                  <a:cubicBezTo>
                    <a:pt x="98" y="9"/>
                    <a:pt x="64" y="0"/>
                    <a:pt x="37" y="16"/>
                  </a:cubicBezTo>
                  <a:cubicBezTo>
                    <a:pt x="10" y="31"/>
                    <a:pt x="0" y="66"/>
                    <a:pt x="16" y="93"/>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38" name="Freeform 1154"/>
            <p:cNvSpPr>
              <a:spLocks noEditPoints="1"/>
            </p:cNvSpPr>
            <p:nvPr/>
          </p:nvSpPr>
          <p:spPr bwMode="auto">
            <a:xfrm>
              <a:off x="613172" y="5033963"/>
              <a:ext cx="328613" cy="288131"/>
            </a:xfrm>
            <a:custGeom>
              <a:avLst/>
              <a:gdLst>
                <a:gd name="T0" fmla="*/ 69 w 138"/>
                <a:gd name="T1" fmla="*/ 121 h 121"/>
                <a:gd name="T2" fmla="*/ 69 w 138"/>
                <a:gd name="T3" fmla="*/ 121 h 121"/>
                <a:gd name="T4" fmla="*/ 16 w 138"/>
                <a:gd name="T5" fmla="*/ 91 h 121"/>
                <a:gd name="T6" fmla="*/ 39 w 138"/>
                <a:gd name="T7" fmla="*/ 8 h 121"/>
                <a:gd name="T8" fmla="*/ 69 w 138"/>
                <a:gd name="T9" fmla="*/ 0 h 121"/>
                <a:gd name="T10" fmla="*/ 122 w 138"/>
                <a:gd name="T11" fmla="*/ 30 h 121"/>
                <a:gd name="T12" fmla="*/ 99 w 138"/>
                <a:gd name="T13" fmla="*/ 113 h 121"/>
                <a:gd name="T14" fmla="*/ 69 w 138"/>
                <a:gd name="T15" fmla="*/ 121 h 121"/>
                <a:gd name="T16" fmla="*/ 69 w 138"/>
                <a:gd name="T17" fmla="*/ 8 h 121"/>
                <a:gd name="T18" fmla="*/ 43 w 138"/>
                <a:gd name="T19" fmla="*/ 15 h 121"/>
                <a:gd name="T20" fmla="*/ 23 w 138"/>
                <a:gd name="T21" fmla="*/ 87 h 121"/>
                <a:gd name="T22" fmla="*/ 69 w 138"/>
                <a:gd name="T23" fmla="*/ 113 h 121"/>
                <a:gd name="T24" fmla="*/ 69 w 138"/>
                <a:gd name="T25" fmla="*/ 113 h 121"/>
                <a:gd name="T26" fmla="*/ 95 w 138"/>
                <a:gd name="T27" fmla="*/ 106 h 121"/>
                <a:gd name="T28" fmla="*/ 115 w 138"/>
                <a:gd name="T29" fmla="*/ 34 h 121"/>
                <a:gd name="T30" fmla="*/ 69 w 138"/>
                <a:gd name="T31" fmla="*/ 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121">
                  <a:moveTo>
                    <a:pt x="69" y="121"/>
                  </a:moveTo>
                  <a:cubicBezTo>
                    <a:pt x="69" y="121"/>
                    <a:pt x="69" y="121"/>
                    <a:pt x="69" y="121"/>
                  </a:cubicBezTo>
                  <a:cubicBezTo>
                    <a:pt x="47" y="121"/>
                    <a:pt x="27" y="110"/>
                    <a:pt x="16" y="91"/>
                  </a:cubicBezTo>
                  <a:cubicBezTo>
                    <a:pt x="0" y="62"/>
                    <a:pt x="10" y="25"/>
                    <a:pt x="39" y="8"/>
                  </a:cubicBezTo>
                  <a:cubicBezTo>
                    <a:pt x="48" y="3"/>
                    <a:pt x="58" y="0"/>
                    <a:pt x="69" y="0"/>
                  </a:cubicBezTo>
                  <a:cubicBezTo>
                    <a:pt x="91" y="0"/>
                    <a:pt x="111" y="12"/>
                    <a:pt x="122" y="30"/>
                  </a:cubicBezTo>
                  <a:cubicBezTo>
                    <a:pt x="138" y="59"/>
                    <a:pt x="128" y="97"/>
                    <a:pt x="99" y="113"/>
                  </a:cubicBezTo>
                  <a:cubicBezTo>
                    <a:pt x="90" y="119"/>
                    <a:pt x="80" y="121"/>
                    <a:pt x="69" y="121"/>
                  </a:cubicBezTo>
                  <a:close/>
                  <a:moveTo>
                    <a:pt x="69" y="8"/>
                  </a:moveTo>
                  <a:cubicBezTo>
                    <a:pt x="60" y="8"/>
                    <a:pt x="51" y="10"/>
                    <a:pt x="43" y="15"/>
                  </a:cubicBezTo>
                  <a:cubicBezTo>
                    <a:pt x="17" y="30"/>
                    <a:pt x="9" y="62"/>
                    <a:pt x="23" y="87"/>
                  </a:cubicBezTo>
                  <a:cubicBezTo>
                    <a:pt x="33" y="103"/>
                    <a:pt x="50" y="113"/>
                    <a:pt x="69" y="113"/>
                  </a:cubicBezTo>
                  <a:cubicBezTo>
                    <a:pt x="69" y="113"/>
                    <a:pt x="69" y="113"/>
                    <a:pt x="69" y="113"/>
                  </a:cubicBezTo>
                  <a:cubicBezTo>
                    <a:pt x="78" y="113"/>
                    <a:pt x="87" y="111"/>
                    <a:pt x="95" y="106"/>
                  </a:cubicBezTo>
                  <a:cubicBezTo>
                    <a:pt x="120" y="92"/>
                    <a:pt x="129" y="60"/>
                    <a:pt x="115" y="34"/>
                  </a:cubicBezTo>
                  <a:cubicBezTo>
                    <a:pt x="105" y="18"/>
                    <a:pt x="88" y="8"/>
                    <a:pt x="69" y="8"/>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39" name="Freeform 1155"/>
            <p:cNvSpPr>
              <a:spLocks/>
            </p:cNvSpPr>
            <p:nvPr/>
          </p:nvSpPr>
          <p:spPr bwMode="auto">
            <a:xfrm>
              <a:off x="622697" y="2336007"/>
              <a:ext cx="309563" cy="307181"/>
            </a:xfrm>
            <a:custGeom>
              <a:avLst/>
              <a:gdLst>
                <a:gd name="T0" fmla="*/ 114 w 130"/>
                <a:gd name="T1" fmla="*/ 93 h 129"/>
                <a:gd name="T2" fmla="*/ 93 w 130"/>
                <a:gd name="T3" fmla="*/ 15 h 129"/>
                <a:gd name="T4" fmla="*/ 16 w 130"/>
                <a:gd name="T5" fmla="*/ 36 h 129"/>
                <a:gd name="T6" fmla="*/ 37 w 130"/>
                <a:gd name="T7" fmla="*/ 114 h 129"/>
                <a:gd name="T8" fmla="*/ 114 w 130"/>
                <a:gd name="T9" fmla="*/ 93 h 129"/>
              </a:gdLst>
              <a:ahLst/>
              <a:cxnLst>
                <a:cxn ang="0">
                  <a:pos x="T0" y="T1"/>
                </a:cxn>
                <a:cxn ang="0">
                  <a:pos x="T2" y="T3"/>
                </a:cxn>
                <a:cxn ang="0">
                  <a:pos x="T4" y="T5"/>
                </a:cxn>
                <a:cxn ang="0">
                  <a:pos x="T6" y="T7"/>
                </a:cxn>
                <a:cxn ang="0">
                  <a:pos x="T8" y="T9"/>
                </a:cxn>
              </a:cxnLst>
              <a:rect l="0" t="0" r="r" b="b"/>
              <a:pathLst>
                <a:path w="130" h="129">
                  <a:moveTo>
                    <a:pt x="114" y="93"/>
                  </a:moveTo>
                  <a:cubicBezTo>
                    <a:pt x="130" y="66"/>
                    <a:pt x="120" y="31"/>
                    <a:pt x="93" y="15"/>
                  </a:cubicBezTo>
                  <a:cubicBezTo>
                    <a:pt x="66" y="0"/>
                    <a:pt x="32" y="9"/>
                    <a:pt x="16" y="36"/>
                  </a:cubicBezTo>
                  <a:cubicBezTo>
                    <a:pt x="0" y="63"/>
                    <a:pt x="10" y="98"/>
                    <a:pt x="37" y="114"/>
                  </a:cubicBezTo>
                  <a:cubicBezTo>
                    <a:pt x="64" y="129"/>
                    <a:pt x="98" y="120"/>
                    <a:pt x="114" y="93"/>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40" name="Freeform 1156"/>
            <p:cNvSpPr>
              <a:spLocks noEditPoints="1"/>
            </p:cNvSpPr>
            <p:nvPr/>
          </p:nvSpPr>
          <p:spPr bwMode="auto">
            <a:xfrm>
              <a:off x="627460" y="2345532"/>
              <a:ext cx="300038" cy="288131"/>
            </a:xfrm>
            <a:custGeom>
              <a:avLst/>
              <a:gdLst>
                <a:gd name="T0" fmla="*/ 63 w 126"/>
                <a:gd name="T1" fmla="*/ 121 h 121"/>
                <a:gd name="T2" fmla="*/ 63 w 126"/>
                <a:gd name="T3" fmla="*/ 121 h 121"/>
                <a:gd name="T4" fmla="*/ 33 w 126"/>
                <a:gd name="T5" fmla="*/ 113 h 121"/>
                <a:gd name="T6" fmla="*/ 4 w 126"/>
                <a:gd name="T7" fmla="*/ 76 h 121"/>
                <a:gd name="T8" fmla="*/ 10 w 126"/>
                <a:gd name="T9" fmla="*/ 30 h 121"/>
                <a:gd name="T10" fmla="*/ 63 w 126"/>
                <a:gd name="T11" fmla="*/ 0 h 121"/>
                <a:gd name="T12" fmla="*/ 93 w 126"/>
                <a:gd name="T13" fmla="*/ 8 h 121"/>
                <a:gd name="T14" fmla="*/ 122 w 126"/>
                <a:gd name="T15" fmla="*/ 45 h 121"/>
                <a:gd name="T16" fmla="*/ 116 w 126"/>
                <a:gd name="T17" fmla="*/ 91 h 121"/>
                <a:gd name="T18" fmla="*/ 63 w 126"/>
                <a:gd name="T19" fmla="*/ 121 h 121"/>
                <a:gd name="T20" fmla="*/ 63 w 126"/>
                <a:gd name="T21" fmla="*/ 8 h 121"/>
                <a:gd name="T22" fmla="*/ 17 w 126"/>
                <a:gd name="T23" fmla="*/ 34 h 121"/>
                <a:gd name="T24" fmla="*/ 12 w 126"/>
                <a:gd name="T25" fmla="*/ 74 h 121"/>
                <a:gd name="T26" fmla="*/ 37 w 126"/>
                <a:gd name="T27" fmla="*/ 106 h 121"/>
                <a:gd name="T28" fmla="*/ 63 w 126"/>
                <a:gd name="T29" fmla="*/ 113 h 121"/>
                <a:gd name="T30" fmla="*/ 109 w 126"/>
                <a:gd name="T31" fmla="*/ 87 h 121"/>
                <a:gd name="T32" fmla="*/ 114 w 126"/>
                <a:gd name="T33" fmla="*/ 47 h 121"/>
                <a:gd name="T34" fmla="*/ 89 w 126"/>
                <a:gd name="T35" fmla="*/ 15 h 121"/>
                <a:gd name="T36" fmla="*/ 63 w 126"/>
                <a:gd name="T37" fmla="*/ 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21">
                  <a:moveTo>
                    <a:pt x="63" y="121"/>
                  </a:moveTo>
                  <a:cubicBezTo>
                    <a:pt x="63" y="121"/>
                    <a:pt x="63" y="121"/>
                    <a:pt x="63" y="121"/>
                  </a:cubicBezTo>
                  <a:cubicBezTo>
                    <a:pt x="52" y="121"/>
                    <a:pt x="42" y="118"/>
                    <a:pt x="33" y="113"/>
                  </a:cubicBezTo>
                  <a:cubicBezTo>
                    <a:pt x="19" y="105"/>
                    <a:pt x="9" y="92"/>
                    <a:pt x="4" y="76"/>
                  </a:cubicBezTo>
                  <a:cubicBezTo>
                    <a:pt x="0" y="61"/>
                    <a:pt x="2" y="44"/>
                    <a:pt x="10" y="30"/>
                  </a:cubicBezTo>
                  <a:cubicBezTo>
                    <a:pt x="21" y="11"/>
                    <a:pt x="41" y="0"/>
                    <a:pt x="63" y="0"/>
                  </a:cubicBezTo>
                  <a:cubicBezTo>
                    <a:pt x="74" y="0"/>
                    <a:pt x="84" y="3"/>
                    <a:pt x="93" y="8"/>
                  </a:cubicBezTo>
                  <a:cubicBezTo>
                    <a:pt x="107" y="16"/>
                    <a:pt x="117" y="29"/>
                    <a:pt x="122" y="45"/>
                  </a:cubicBezTo>
                  <a:cubicBezTo>
                    <a:pt x="126" y="60"/>
                    <a:pt x="124" y="77"/>
                    <a:pt x="116" y="91"/>
                  </a:cubicBezTo>
                  <a:cubicBezTo>
                    <a:pt x="105" y="110"/>
                    <a:pt x="85" y="121"/>
                    <a:pt x="63" y="121"/>
                  </a:cubicBezTo>
                  <a:close/>
                  <a:moveTo>
                    <a:pt x="63" y="8"/>
                  </a:moveTo>
                  <a:cubicBezTo>
                    <a:pt x="44" y="8"/>
                    <a:pt x="27" y="18"/>
                    <a:pt x="17" y="34"/>
                  </a:cubicBezTo>
                  <a:cubicBezTo>
                    <a:pt x="10" y="46"/>
                    <a:pt x="8" y="61"/>
                    <a:pt x="12" y="74"/>
                  </a:cubicBezTo>
                  <a:cubicBezTo>
                    <a:pt x="16" y="88"/>
                    <a:pt x="24" y="99"/>
                    <a:pt x="37" y="106"/>
                  </a:cubicBezTo>
                  <a:cubicBezTo>
                    <a:pt x="45" y="111"/>
                    <a:pt x="54" y="113"/>
                    <a:pt x="63" y="113"/>
                  </a:cubicBezTo>
                  <a:cubicBezTo>
                    <a:pt x="82" y="113"/>
                    <a:pt x="99" y="103"/>
                    <a:pt x="109" y="87"/>
                  </a:cubicBezTo>
                  <a:cubicBezTo>
                    <a:pt x="116" y="75"/>
                    <a:pt x="118" y="60"/>
                    <a:pt x="114" y="47"/>
                  </a:cubicBezTo>
                  <a:cubicBezTo>
                    <a:pt x="110" y="33"/>
                    <a:pt x="102" y="22"/>
                    <a:pt x="89" y="15"/>
                  </a:cubicBezTo>
                  <a:cubicBezTo>
                    <a:pt x="81" y="10"/>
                    <a:pt x="72" y="8"/>
                    <a:pt x="63" y="8"/>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41" name="Freeform 1157"/>
            <p:cNvSpPr>
              <a:spLocks/>
            </p:cNvSpPr>
            <p:nvPr/>
          </p:nvSpPr>
          <p:spPr bwMode="auto">
            <a:xfrm>
              <a:off x="1191817" y="2902744"/>
              <a:ext cx="307181" cy="309563"/>
            </a:xfrm>
            <a:custGeom>
              <a:avLst/>
              <a:gdLst>
                <a:gd name="T0" fmla="*/ 93 w 129"/>
                <a:gd name="T1" fmla="*/ 114 h 130"/>
                <a:gd name="T2" fmla="*/ 114 w 129"/>
                <a:gd name="T3" fmla="*/ 37 h 130"/>
                <a:gd name="T4" fmla="*/ 36 w 129"/>
                <a:gd name="T5" fmla="*/ 16 h 130"/>
                <a:gd name="T6" fmla="*/ 16 w 129"/>
                <a:gd name="T7" fmla="*/ 93 h 130"/>
                <a:gd name="T8" fmla="*/ 93 w 129"/>
                <a:gd name="T9" fmla="*/ 114 h 130"/>
              </a:gdLst>
              <a:ahLst/>
              <a:cxnLst>
                <a:cxn ang="0">
                  <a:pos x="T0" y="T1"/>
                </a:cxn>
                <a:cxn ang="0">
                  <a:pos x="T2" y="T3"/>
                </a:cxn>
                <a:cxn ang="0">
                  <a:pos x="T4" y="T5"/>
                </a:cxn>
                <a:cxn ang="0">
                  <a:pos x="T6" y="T7"/>
                </a:cxn>
                <a:cxn ang="0">
                  <a:pos x="T8" y="T9"/>
                </a:cxn>
              </a:cxnLst>
              <a:rect l="0" t="0" r="r" b="b"/>
              <a:pathLst>
                <a:path w="129" h="130">
                  <a:moveTo>
                    <a:pt x="93" y="114"/>
                  </a:moveTo>
                  <a:cubicBezTo>
                    <a:pt x="120" y="99"/>
                    <a:pt x="129" y="64"/>
                    <a:pt x="114" y="37"/>
                  </a:cubicBezTo>
                  <a:cubicBezTo>
                    <a:pt x="98" y="10"/>
                    <a:pt x="63" y="0"/>
                    <a:pt x="36" y="16"/>
                  </a:cubicBezTo>
                  <a:cubicBezTo>
                    <a:pt x="9" y="32"/>
                    <a:pt x="0" y="66"/>
                    <a:pt x="16" y="93"/>
                  </a:cubicBezTo>
                  <a:cubicBezTo>
                    <a:pt x="31" y="121"/>
                    <a:pt x="66" y="130"/>
                    <a:pt x="93" y="11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42" name="Freeform 1158"/>
            <p:cNvSpPr>
              <a:spLocks noEditPoints="1"/>
            </p:cNvSpPr>
            <p:nvPr/>
          </p:nvSpPr>
          <p:spPr bwMode="auto">
            <a:xfrm>
              <a:off x="1196579" y="2912269"/>
              <a:ext cx="314325" cy="290513"/>
            </a:xfrm>
            <a:custGeom>
              <a:avLst/>
              <a:gdLst>
                <a:gd name="T0" fmla="*/ 63 w 132"/>
                <a:gd name="T1" fmla="*/ 122 h 122"/>
                <a:gd name="T2" fmla="*/ 63 w 132"/>
                <a:gd name="T3" fmla="*/ 122 h 122"/>
                <a:gd name="T4" fmla="*/ 10 w 132"/>
                <a:gd name="T5" fmla="*/ 91 h 122"/>
                <a:gd name="T6" fmla="*/ 4 w 132"/>
                <a:gd name="T7" fmla="*/ 45 h 122"/>
                <a:gd name="T8" fmla="*/ 32 w 132"/>
                <a:gd name="T9" fmla="*/ 9 h 122"/>
                <a:gd name="T10" fmla="*/ 63 w 132"/>
                <a:gd name="T11" fmla="*/ 0 h 122"/>
                <a:gd name="T12" fmla="*/ 115 w 132"/>
                <a:gd name="T13" fmla="*/ 31 h 122"/>
                <a:gd name="T14" fmla="*/ 93 w 132"/>
                <a:gd name="T15" fmla="*/ 114 h 122"/>
                <a:gd name="T16" fmla="*/ 63 w 132"/>
                <a:gd name="T17" fmla="*/ 122 h 122"/>
                <a:gd name="T18" fmla="*/ 63 w 132"/>
                <a:gd name="T19" fmla="*/ 8 h 122"/>
                <a:gd name="T20" fmla="*/ 36 w 132"/>
                <a:gd name="T21" fmla="*/ 15 h 122"/>
                <a:gd name="T22" fmla="*/ 12 w 132"/>
                <a:gd name="T23" fmla="*/ 47 h 122"/>
                <a:gd name="T24" fmla="*/ 17 w 132"/>
                <a:gd name="T25" fmla="*/ 87 h 122"/>
                <a:gd name="T26" fmla="*/ 63 w 132"/>
                <a:gd name="T27" fmla="*/ 114 h 122"/>
                <a:gd name="T28" fmla="*/ 63 w 132"/>
                <a:gd name="T29" fmla="*/ 114 h 122"/>
                <a:gd name="T30" fmla="*/ 89 w 132"/>
                <a:gd name="T31" fmla="*/ 107 h 122"/>
                <a:gd name="T32" fmla="*/ 108 w 132"/>
                <a:gd name="T33" fmla="*/ 35 h 122"/>
                <a:gd name="T34" fmla="*/ 63 w 132"/>
                <a:gd name="T35" fmla="*/ 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22">
                  <a:moveTo>
                    <a:pt x="63" y="122"/>
                  </a:moveTo>
                  <a:cubicBezTo>
                    <a:pt x="63" y="122"/>
                    <a:pt x="63" y="122"/>
                    <a:pt x="63" y="122"/>
                  </a:cubicBezTo>
                  <a:cubicBezTo>
                    <a:pt x="41" y="122"/>
                    <a:pt x="21" y="110"/>
                    <a:pt x="10" y="91"/>
                  </a:cubicBezTo>
                  <a:cubicBezTo>
                    <a:pt x="2" y="77"/>
                    <a:pt x="0" y="61"/>
                    <a:pt x="4" y="45"/>
                  </a:cubicBezTo>
                  <a:cubicBezTo>
                    <a:pt x="8" y="30"/>
                    <a:pt x="18" y="17"/>
                    <a:pt x="32" y="9"/>
                  </a:cubicBezTo>
                  <a:cubicBezTo>
                    <a:pt x="42" y="3"/>
                    <a:pt x="52" y="0"/>
                    <a:pt x="63" y="0"/>
                  </a:cubicBezTo>
                  <a:cubicBezTo>
                    <a:pt x="84" y="0"/>
                    <a:pt x="104" y="12"/>
                    <a:pt x="115" y="31"/>
                  </a:cubicBezTo>
                  <a:cubicBezTo>
                    <a:pt x="132" y="60"/>
                    <a:pt x="122" y="97"/>
                    <a:pt x="93" y="114"/>
                  </a:cubicBezTo>
                  <a:cubicBezTo>
                    <a:pt x="84" y="119"/>
                    <a:pt x="73" y="122"/>
                    <a:pt x="63" y="122"/>
                  </a:cubicBezTo>
                  <a:close/>
                  <a:moveTo>
                    <a:pt x="63" y="8"/>
                  </a:moveTo>
                  <a:cubicBezTo>
                    <a:pt x="53" y="8"/>
                    <a:pt x="44" y="11"/>
                    <a:pt x="36" y="15"/>
                  </a:cubicBezTo>
                  <a:cubicBezTo>
                    <a:pt x="24" y="23"/>
                    <a:pt x="15" y="34"/>
                    <a:pt x="12" y="47"/>
                  </a:cubicBezTo>
                  <a:cubicBezTo>
                    <a:pt x="8" y="61"/>
                    <a:pt x="10" y="75"/>
                    <a:pt x="17" y="87"/>
                  </a:cubicBezTo>
                  <a:cubicBezTo>
                    <a:pt x="26" y="104"/>
                    <a:pt x="44" y="114"/>
                    <a:pt x="63" y="114"/>
                  </a:cubicBezTo>
                  <a:cubicBezTo>
                    <a:pt x="63" y="114"/>
                    <a:pt x="63" y="114"/>
                    <a:pt x="63" y="114"/>
                  </a:cubicBezTo>
                  <a:cubicBezTo>
                    <a:pt x="72" y="114"/>
                    <a:pt x="81" y="111"/>
                    <a:pt x="89" y="107"/>
                  </a:cubicBezTo>
                  <a:cubicBezTo>
                    <a:pt x="114" y="92"/>
                    <a:pt x="123" y="60"/>
                    <a:pt x="108" y="35"/>
                  </a:cubicBezTo>
                  <a:cubicBezTo>
                    <a:pt x="99" y="19"/>
                    <a:pt x="81" y="8"/>
                    <a:pt x="63" y="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43" name="Oval 1159"/>
            <p:cNvSpPr>
              <a:spLocks noChangeArrowheads="1"/>
            </p:cNvSpPr>
            <p:nvPr/>
          </p:nvSpPr>
          <p:spPr bwMode="auto">
            <a:xfrm>
              <a:off x="1568054" y="2274094"/>
              <a:ext cx="429816" cy="43100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45" name="Oval 1161"/>
            <p:cNvSpPr>
              <a:spLocks noChangeArrowheads="1"/>
            </p:cNvSpPr>
            <p:nvPr/>
          </p:nvSpPr>
          <p:spPr bwMode="auto">
            <a:xfrm>
              <a:off x="1878808" y="2840831"/>
              <a:ext cx="431006" cy="433388"/>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sp>
          <p:nvSpPr>
            <p:cNvPr id="47" name="Oval 1163"/>
            <p:cNvSpPr>
              <a:spLocks noChangeArrowheads="1"/>
            </p:cNvSpPr>
            <p:nvPr/>
          </p:nvSpPr>
          <p:spPr bwMode="auto">
            <a:xfrm>
              <a:off x="2016920" y="3617119"/>
              <a:ext cx="431006" cy="433388"/>
            </a:xfrm>
            <a:prstGeom prst="ellipse">
              <a:avLst/>
            </a:prstGeom>
            <a:solidFill>
              <a:srgbClr val="7030A0"/>
            </a:solidFill>
            <a:ln>
              <a:noFill/>
            </a:ln>
          </p:spPr>
          <p:txBody>
            <a:bodyPr vert="horz" wrap="square" lIns="68580" tIns="34290" rIns="68580" bIns="34290" numCol="1" anchor="t" anchorCtr="0" compatLnSpc="1">
              <a:prstTxWarp prst="textNoShape">
                <a:avLst/>
              </a:prstTxWarp>
            </a:bodyPr>
            <a:lstStyle/>
            <a:p>
              <a:endParaRPr lang="en-US" sz="1350" spc="-23">
                <a:solidFill>
                  <a:srgbClr val="7030A0"/>
                </a:solidFill>
                <a:latin typeface="Poppins" panose="02000000000000000000" pitchFamily="2" charset="0"/>
                <a:cs typeface="Poppins" panose="02000000000000000000" pitchFamily="2" charset="0"/>
              </a:endParaRPr>
            </a:p>
          </p:txBody>
        </p:sp>
        <p:sp>
          <p:nvSpPr>
            <p:cNvPr id="49" name="Oval 1165"/>
            <p:cNvSpPr>
              <a:spLocks noChangeArrowheads="1"/>
            </p:cNvSpPr>
            <p:nvPr/>
          </p:nvSpPr>
          <p:spPr bwMode="auto">
            <a:xfrm>
              <a:off x="1878808" y="4383881"/>
              <a:ext cx="431006" cy="433388"/>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spc="-23">
                <a:latin typeface="Poppins" panose="02000000000000000000" pitchFamily="2" charset="0"/>
                <a:cs typeface="Poppins" panose="02000000000000000000" pitchFamily="2" charset="0"/>
              </a:endParaRPr>
            </a:p>
          </p:txBody>
        </p:sp>
      </p:grpSp>
      <p:sp>
        <p:nvSpPr>
          <p:cNvPr id="65" name="Title 4">
            <a:extLst>
              <a:ext uri="{FF2B5EF4-FFF2-40B4-BE49-F238E27FC236}">
                <a16:creationId xmlns:a16="http://schemas.microsoft.com/office/drawing/2014/main" id="{8C6F8C9B-5F8B-465E-9E24-484F2B318A91}"/>
              </a:ext>
            </a:extLst>
          </p:cNvPr>
          <p:cNvSpPr txBox="1">
            <a:spLocks/>
          </p:cNvSpPr>
          <p:nvPr/>
        </p:nvSpPr>
        <p:spPr>
          <a:xfrm>
            <a:off x="838200" y="365125"/>
            <a:ext cx="10515600" cy="1325563"/>
          </a:xfrm>
          <a:prstGeom prst="rect">
            <a:avLst/>
          </a:prstGeom>
          <a:solidFill>
            <a:srgbClr val="FFC000"/>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AU" b="1" dirty="0"/>
              <a:t>Type of psychotherapy</a:t>
            </a:r>
            <a:br>
              <a:rPr lang="en-AU" b="1" dirty="0"/>
            </a:br>
            <a:r>
              <a:rPr lang="en-AU" b="1" dirty="0"/>
              <a:t>BACKGROUND</a:t>
            </a:r>
            <a:endParaRPr lang="en-US" b="1" baseline="30000" dirty="0"/>
          </a:p>
        </p:txBody>
      </p:sp>
      <p:pic>
        <p:nvPicPr>
          <p:cNvPr id="66" name="Picture 65">
            <a:extLst>
              <a:ext uri="{FF2B5EF4-FFF2-40B4-BE49-F238E27FC236}">
                <a16:creationId xmlns:a16="http://schemas.microsoft.com/office/drawing/2014/main" id="{BFF9B287-4A45-468A-8218-8F3E865832CD}"/>
              </a:ext>
            </a:extLst>
          </p:cNvPr>
          <p:cNvPicPr>
            <a:picLocks noChangeAspect="1"/>
          </p:cNvPicPr>
          <p:nvPr/>
        </p:nvPicPr>
        <p:blipFill>
          <a:blip r:embed="rId3">
            <a:extLst>
              <a:ext uri="{BEBA8EAE-BF5A-486C-A8C5-ECC9F3942E4B}">
                <a14:imgProps xmlns:a14="http://schemas.microsoft.com/office/drawing/2010/main">
                  <a14:imgLayer r:embed="rId4">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69" name="TextBox 68">
            <a:extLst>
              <a:ext uri="{FF2B5EF4-FFF2-40B4-BE49-F238E27FC236}">
                <a16:creationId xmlns:a16="http://schemas.microsoft.com/office/drawing/2014/main" id="{744E8C6D-D37A-4C22-A059-16646E67F7BE}"/>
              </a:ext>
            </a:extLst>
          </p:cNvPr>
          <p:cNvSpPr txBox="1">
            <a:spLocks/>
          </p:cNvSpPr>
          <p:nvPr/>
        </p:nvSpPr>
        <p:spPr>
          <a:xfrm>
            <a:off x="755392" y="5119951"/>
            <a:ext cx="2584964" cy="215444"/>
          </a:xfrm>
          <a:prstGeom prst="rect">
            <a:avLst/>
          </a:prstGeom>
          <a:noFill/>
        </p:spPr>
        <p:txBody>
          <a:bodyPr wrap="square" lIns="0" tIns="0" rIns="0" bIns="0" rtlCol="0">
            <a:spAutoFit/>
          </a:bodyPr>
          <a:lstStyle/>
          <a:p>
            <a:r>
              <a:rPr lang="en-US" sz="1400" b="1" i="1" spc="-23" dirty="0">
                <a:latin typeface="Poppins" panose="02000000000000000000" pitchFamily="2" charset="0"/>
                <a:cs typeface="Poppins" panose="02000000000000000000" pitchFamily="2" charset="0"/>
              </a:rPr>
              <a:t>Moving towards integrated therapy</a:t>
            </a:r>
          </a:p>
        </p:txBody>
      </p:sp>
      <p:sp>
        <p:nvSpPr>
          <p:cNvPr id="57" name="Arrow: Bent-Up 56">
            <a:extLst>
              <a:ext uri="{FF2B5EF4-FFF2-40B4-BE49-F238E27FC236}">
                <a16:creationId xmlns:a16="http://schemas.microsoft.com/office/drawing/2014/main" id="{5B7DA167-4739-4C20-86DD-47A375DB98B3}"/>
              </a:ext>
            </a:extLst>
          </p:cNvPr>
          <p:cNvSpPr/>
          <p:nvPr/>
        </p:nvSpPr>
        <p:spPr>
          <a:xfrm rot="5400000">
            <a:off x="9320499" y="4488833"/>
            <a:ext cx="246221" cy="1041819"/>
          </a:xfrm>
          <a:prstGeom prst="bentUpArrow">
            <a:avLst>
              <a:gd name="adj1" fmla="val 28162"/>
              <a:gd name="adj2" fmla="val 25000"/>
              <a:gd name="adj3" fmla="val 25000"/>
            </a:avLst>
          </a:prstGeom>
          <a:ln w="28575">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p>
        </p:txBody>
      </p:sp>
      <p:grpSp>
        <p:nvGrpSpPr>
          <p:cNvPr id="12" name="Group 11">
            <a:extLst>
              <a:ext uri="{FF2B5EF4-FFF2-40B4-BE49-F238E27FC236}">
                <a16:creationId xmlns:a16="http://schemas.microsoft.com/office/drawing/2014/main" id="{4507692B-1678-4934-B94B-B3F5ED694DA1}"/>
              </a:ext>
            </a:extLst>
          </p:cNvPr>
          <p:cNvGrpSpPr/>
          <p:nvPr/>
        </p:nvGrpSpPr>
        <p:grpSpPr>
          <a:xfrm>
            <a:off x="5034228" y="1907967"/>
            <a:ext cx="7157772" cy="4859829"/>
            <a:chOff x="5695701" y="1982326"/>
            <a:chExt cx="7157772" cy="4859829"/>
          </a:xfrm>
        </p:grpSpPr>
        <p:grpSp>
          <p:nvGrpSpPr>
            <p:cNvPr id="7" name="Group 6">
              <a:extLst>
                <a:ext uri="{FF2B5EF4-FFF2-40B4-BE49-F238E27FC236}">
                  <a16:creationId xmlns:a16="http://schemas.microsoft.com/office/drawing/2014/main" id="{3632E060-81F9-4A32-BF91-6B67CD0AD902}"/>
                </a:ext>
              </a:extLst>
            </p:cNvPr>
            <p:cNvGrpSpPr/>
            <p:nvPr/>
          </p:nvGrpSpPr>
          <p:grpSpPr>
            <a:xfrm>
              <a:off x="5695701" y="1982326"/>
              <a:ext cx="7157772" cy="4859829"/>
              <a:chOff x="5633943" y="2290068"/>
              <a:chExt cx="7157772" cy="4859829"/>
            </a:xfrm>
          </p:grpSpPr>
          <p:sp>
            <p:nvSpPr>
              <p:cNvPr id="9" name="TextBox 8"/>
              <p:cNvSpPr txBox="1"/>
              <p:nvPr/>
            </p:nvSpPr>
            <p:spPr>
              <a:xfrm>
                <a:off x="5777318" y="2290068"/>
                <a:ext cx="5411427" cy="553998"/>
              </a:xfrm>
              <a:prstGeom prst="rect">
                <a:avLst/>
              </a:prstGeom>
              <a:noFill/>
            </p:spPr>
            <p:txBody>
              <a:bodyPr wrap="square" lIns="0" tIns="0" rIns="0" bIns="0" rtlCol="0">
                <a:spAutoFit/>
              </a:bodyPr>
              <a:lstStyle/>
              <a:p>
                <a:r>
                  <a:rPr lang="en-US" b="1" dirty="0">
                    <a:latin typeface="Playfair Display"/>
                  </a:rPr>
                  <a:t>PSYCHOANALYSIS</a:t>
                </a:r>
              </a:p>
              <a:p>
                <a:r>
                  <a:rPr lang="en-US" b="1" dirty="0">
                    <a:latin typeface="Playfair Display"/>
                  </a:rPr>
                  <a:t>SHORT -TERM PSYCHODYNAMIC PSYCHOTHERAPY</a:t>
                </a:r>
                <a:endParaRPr lang="en-MY" b="1" dirty="0">
                  <a:latin typeface="Playfair Display"/>
                </a:endParaRPr>
              </a:p>
            </p:txBody>
          </p:sp>
          <p:sp>
            <p:nvSpPr>
              <p:cNvPr id="15" name="TextBox 14"/>
              <p:cNvSpPr txBox="1"/>
              <p:nvPr/>
            </p:nvSpPr>
            <p:spPr>
              <a:xfrm>
                <a:off x="5797684" y="5086083"/>
                <a:ext cx="3659357" cy="276999"/>
              </a:xfrm>
              <a:prstGeom prst="rect">
                <a:avLst/>
              </a:prstGeom>
              <a:noFill/>
            </p:spPr>
            <p:txBody>
              <a:bodyPr wrap="square" lIns="0" tIns="0" rIns="0" bIns="0" rtlCol="0">
                <a:spAutoFit/>
              </a:bodyPr>
              <a:lstStyle/>
              <a:p>
                <a:r>
                  <a:rPr lang="en-US" b="1" dirty="0">
                    <a:latin typeface="Playfair Display"/>
                  </a:rPr>
                  <a:t>COGNITIVE THERAPY</a:t>
                </a:r>
              </a:p>
            </p:txBody>
          </p:sp>
          <p:sp>
            <p:nvSpPr>
              <p:cNvPr id="53" name="TextBox 52">
                <a:extLst>
                  <a:ext uri="{FF2B5EF4-FFF2-40B4-BE49-F238E27FC236}">
                    <a16:creationId xmlns:a16="http://schemas.microsoft.com/office/drawing/2014/main" id="{58FDA9A2-5367-43CA-A25F-AE774D5196AB}"/>
                  </a:ext>
                </a:extLst>
              </p:cNvPr>
              <p:cNvSpPr txBox="1">
                <a:spLocks/>
              </p:cNvSpPr>
              <p:nvPr/>
            </p:nvSpPr>
            <p:spPr>
              <a:xfrm>
                <a:off x="8664018" y="4881862"/>
                <a:ext cx="4127696" cy="276999"/>
              </a:xfrm>
              <a:prstGeom prst="rect">
                <a:avLst/>
              </a:prstGeom>
              <a:noFill/>
            </p:spPr>
            <p:txBody>
              <a:bodyPr wrap="square" lIns="0" tIns="0" rIns="0" bIns="0" rtlCol="0">
                <a:spAutoFit/>
              </a:bodyPr>
              <a:lstStyle/>
              <a:p>
                <a:r>
                  <a:rPr lang="en-US" b="1" spc="-23" dirty="0">
                    <a:solidFill>
                      <a:schemeClr val="accent5"/>
                    </a:solidFill>
                    <a:latin typeface="Poppins" panose="02000000000000000000" pitchFamily="2" charset="0"/>
                    <a:cs typeface="Poppins" panose="02000000000000000000" pitchFamily="2" charset="0"/>
                  </a:rPr>
                  <a:t>COGNITIVE-BEHAVIOURAL  THERAPY (CBT)</a:t>
                </a:r>
              </a:p>
            </p:txBody>
          </p:sp>
          <p:sp>
            <p:nvSpPr>
              <p:cNvPr id="56" name="TextBox 55">
                <a:extLst>
                  <a:ext uri="{FF2B5EF4-FFF2-40B4-BE49-F238E27FC236}">
                    <a16:creationId xmlns:a16="http://schemas.microsoft.com/office/drawing/2014/main" id="{CC4C4ABB-D94B-4808-9416-920DEB13ED09}"/>
                  </a:ext>
                </a:extLst>
              </p:cNvPr>
              <p:cNvSpPr txBox="1"/>
              <p:nvPr/>
            </p:nvSpPr>
            <p:spPr>
              <a:xfrm>
                <a:off x="5633943" y="5888013"/>
                <a:ext cx="4760011" cy="1261884"/>
              </a:xfrm>
              <a:prstGeom prst="rect">
                <a:avLst/>
              </a:prstGeom>
              <a:noFill/>
            </p:spPr>
            <p:txBody>
              <a:bodyPr wrap="square" lIns="0" tIns="0" rIns="0" bIns="0" rtlCol="0">
                <a:spAutoFit/>
              </a:bodyPr>
              <a:lstStyle/>
              <a:p>
                <a:r>
                  <a:rPr lang="en-US" sz="1600" b="1" dirty="0">
                    <a:latin typeface="Playfair Display"/>
                  </a:rPr>
                  <a:t>ACCEPTANCE COMMITMENT THERAPY (ACT) </a:t>
                </a:r>
              </a:p>
              <a:p>
                <a:r>
                  <a:rPr lang="en-US" sz="1600" b="1" dirty="0">
                    <a:latin typeface="Playfair Display"/>
                  </a:rPr>
                  <a:t>MINDFULNESS BASED COGNITIVE THERAPY (MBCT)</a:t>
                </a:r>
              </a:p>
              <a:p>
                <a:r>
                  <a:rPr lang="en-US" sz="1600" b="1" dirty="0">
                    <a:latin typeface="Playfair Display"/>
                  </a:rPr>
                  <a:t>DIALECTICAL BEHAVIOURAL THERAPY (DBT)</a:t>
                </a:r>
              </a:p>
              <a:p>
                <a:r>
                  <a:rPr lang="en-US" sz="1600" b="1" dirty="0">
                    <a:latin typeface="Playfair Display"/>
                  </a:rPr>
                  <a:t>EXTENDED BEHAVIOURAL ACTIVATION</a:t>
                </a:r>
              </a:p>
              <a:p>
                <a:r>
                  <a:rPr lang="en-US" sz="1600" b="1" dirty="0">
                    <a:latin typeface="Playfair Display"/>
                  </a:rPr>
                  <a:t>COMPETETIVE MEMORY TRAINING</a:t>
                </a:r>
              </a:p>
            </p:txBody>
          </p:sp>
          <p:sp>
            <p:nvSpPr>
              <p:cNvPr id="3" name="Rectangle 2">
                <a:extLst>
                  <a:ext uri="{FF2B5EF4-FFF2-40B4-BE49-F238E27FC236}">
                    <a16:creationId xmlns:a16="http://schemas.microsoft.com/office/drawing/2014/main" id="{B5CF966B-0F13-4C9D-9C51-288421343FF0}"/>
                  </a:ext>
                </a:extLst>
              </p:cNvPr>
              <p:cNvSpPr/>
              <p:nvPr/>
            </p:nvSpPr>
            <p:spPr>
              <a:xfrm>
                <a:off x="6002962" y="2855169"/>
                <a:ext cx="5982062" cy="923330"/>
              </a:xfrm>
              <a:prstGeom prst="rect">
                <a:avLst/>
              </a:prstGeom>
            </p:spPr>
            <p:txBody>
              <a:bodyPr wrap="square">
                <a:spAutoFit/>
              </a:bodyPr>
              <a:lstStyle/>
              <a:p>
                <a:r>
                  <a:rPr lang="en-US" b="1" dirty="0">
                    <a:latin typeface="Playfair Display"/>
                  </a:rPr>
                  <a:t>TRADITIONAL BEHAVIOURAL THERAPY</a:t>
                </a:r>
              </a:p>
              <a:p>
                <a:r>
                  <a:rPr lang="en-US" b="1" dirty="0">
                    <a:latin typeface="Playfair Display"/>
                  </a:rPr>
                  <a:t>BEHAVIOURAL ACTIVATION </a:t>
                </a:r>
              </a:p>
              <a:p>
                <a:r>
                  <a:rPr lang="en-US" b="1" dirty="0">
                    <a:latin typeface="Playfair Display"/>
                  </a:rPr>
                  <a:t>SOCIAL SKILLS TRAINING/ASSERTIVENESS TRAINING</a:t>
                </a:r>
                <a:endParaRPr lang="en-MY" sz="2000" b="1" dirty="0">
                  <a:latin typeface="Playfair Display"/>
                </a:endParaRPr>
              </a:p>
            </p:txBody>
          </p:sp>
          <p:sp>
            <p:nvSpPr>
              <p:cNvPr id="4" name="Rectangle 3">
                <a:extLst>
                  <a:ext uri="{FF2B5EF4-FFF2-40B4-BE49-F238E27FC236}">
                    <a16:creationId xmlns:a16="http://schemas.microsoft.com/office/drawing/2014/main" id="{D9B2F892-C8D8-49AE-B538-3323E272B715}"/>
                  </a:ext>
                </a:extLst>
              </p:cNvPr>
              <p:cNvSpPr/>
              <p:nvPr/>
            </p:nvSpPr>
            <p:spPr>
              <a:xfrm>
                <a:off x="5998046" y="4093746"/>
                <a:ext cx="6096000" cy="369332"/>
              </a:xfrm>
              <a:prstGeom prst="rect">
                <a:avLst/>
              </a:prstGeom>
            </p:spPr>
            <p:txBody>
              <a:bodyPr>
                <a:spAutoFit/>
              </a:bodyPr>
              <a:lstStyle/>
              <a:p>
                <a:r>
                  <a:rPr lang="en-US" b="1" dirty="0">
                    <a:latin typeface="Playfair Display"/>
                  </a:rPr>
                  <a:t>PERSON-CENTRED THERAPY</a:t>
                </a:r>
              </a:p>
            </p:txBody>
          </p:sp>
          <p:sp>
            <p:nvSpPr>
              <p:cNvPr id="67" name="TextBox 66">
                <a:extLst>
                  <a:ext uri="{FF2B5EF4-FFF2-40B4-BE49-F238E27FC236}">
                    <a16:creationId xmlns:a16="http://schemas.microsoft.com/office/drawing/2014/main" id="{5538D0FD-8127-469A-8350-C6007BAAE902}"/>
                  </a:ext>
                </a:extLst>
              </p:cNvPr>
              <p:cNvSpPr txBox="1"/>
              <p:nvPr/>
            </p:nvSpPr>
            <p:spPr>
              <a:xfrm>
                <a:off x="9655209" y="6085437"/>
                <a:ext cx="2965812" cy="246221"/>
              </a:xfrm>
              <a:prstGeom prst="rect">
                <a:avLst/>
              </a:prstGeom>
              <a:noFill/>
            </p:spPr>
            <p:txBody>
              <a:bodyPr wrap="square" lIns="0" tIns="0" rIns="0" bIns="0" rtlCol="0">
                <a:spAutoFit/>
              </a:bodyPr>
              <a:lstStyle/>
              <a:p>
                <a:endParaRPr lang="en-US" sz="1600" b="1" dirty="0">
                  <a:latin typeface="Playfair Display"/>
                </a:endParaRPr>
              </a:p>
            </p:txBody>
          </p:sp>
          <p:sp>
            <p:nvSpPr>
              <p:cNvPr id="6" name="Arrow: Right 5">
                <a:extLst>
                  <a:ext uri="{FF2B5EF4-FFF2-40B4-BE49-F238E27FC236}">
                    <a16:creationId xmlns:a16="http://schemas.microsoft.com/office/drawing/2014/main" id="{0A7236A7-18D4-4622-8654-DD0E5DF2134E}"/>
                  </a:ext>
                </a:extLst>
              </p:cNvPr>
              <p:cNvSpPr/>
              <p:nvPr/>
            </p:nvSpPr>
            <p:spPr>
              <a:xfrm>
                <a:off x="8022714" y="5118186"/>
                <a:ext cx="466724" cy="2083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48" name="TextBox 47">
                <a:extLst>
                  <a:ext uri="{FF2B5EF4-FFF2-40B4-BE49-F238E27FC236}">
                    <a16:creationId xmlns:a16="http://schemas.microsoft.com/office/drawing/2014/main" id="{8C2BFE28-A078-4304-8C94-65670778D7F1}"/>
                  </a:ext>
                </a:extLst>
              </p:cNvPr>
              <p:cNvSpPr txBox="1"/>
              <p:nvPr/>
            </p:nvSpPr>
            <p:spPr>
              <a:xfrm>
                <a:off x="10725565" y="5206650"/>
                <a:ext cx="1992415" cy="553998"/>
              </a:xfrm>
              <a:prstGeom prst="rect">
                <a:avLst/>
              </a:prstGeom>
              <a:noFill/>
            </p:spPr>
            <p:txBody>
              <a:bodyPr wrap="square" lIns="0" tIns="0" rIns="0" bIns="0" rtlCol="0">
                <a:spAutoFit/>
              </a:bodyPr>
              <a:lstStyle/>
              <a:p>
                <a:r>
                  <a:rPr lang="en-US" b="1" dirty="0">
                    <a:solidFill>
                      <a:schemeClr val="accent5"/>
                    </a:solidFill>
                    <a:latin typeface="Playfair Display"/>
                  </a:rPr>
                  <a:t>PROBLEM SOLVING THERAPY (PST)</a:t>
                </a:r>
              </a:p>
            </p:txBody>
          </p:sp>
          <p:sp>
            <p:nvSpPr>
              <p:cNvPr id="5" name="Rectangle 4">
                <a:extLst>
                  <a:ext uri="{FF2B5EF4-FFF2-40B4-BE49-F238E27FC236}">
                    <a16:creationId xmlns:a16="http://schemas.microsoft.com/office/drawing/2014/main" id="{C5D411A6-59C6-4C50-9B02-FF5DB7BA2186}"/>
                  </a:ext>
                </a:extLst>
              </p:cNvPr>
              <p:cNvSpPr/>
              <p:nvPr/>
            </p:nvSpPr>
            <p:spPr>
              <a:xfrm>
                <a:off x="10944114" y="2390367"/>
                <a:ext cx="1847601" cy="923330"/>
              </a:xfrm>
              <a:prstGeom prst="rect">
                <a:avLst/>
              </a:prstGeom>
            </p:spPr>
            <p:txBody>
              <a:bodyPr wrap="square">
                <a:spAutoFit/>
              </a:bodyPr>
              <a:lstStyle/>
              <a:p>
                <a:pPr algn="ctr"/>
                <a:r>
                  <a:rPr lang="en-US" b="1" dirty="0">
                    <a:solidFill>
                      <a:schemeClr val="accent5"/>
                    </a:solidFill>
                    <a:latin typeface="Playfair Display"/>
                  </a:rPr>
                  <a:t>INTERPERSONAL </a:t>
                </a:r>
              </a:p>
              <a:p>
                <a:pPr algn="ctr"/>
                <a:r>
                  <a:rPr lang="en-US" b="1" dirty="0">
                    <a:solidFill>
                      <a:schemeClr val="accent5"/>
                    </a:solidFill>
                    <a:latin typeface="Playfair Display"/>
                  </a:rPr>
                  <a:t>PSYCHOTHERAPY (IPT)</a:t>
                </a:r>
              </a:p>
            </p:txBody>
          </p:sp>
        </p:grpSp>
        <p:sp>
          <p:nvSpPr>
            <p:cNvPr id="58" name="Arrow: Right 57">
              <a:extLst>
                <a:ext uri="{FF2B5EF4-FFF2-40B4-BE49-F238E27FC236}">
                  <a16:creationId xmlns:a16="http://schemas.microsoft.com/office/drawing/2014/main" id="{55189884-0F0F-4B19-B390-9F41D33C4145}"/>
                </a:ext>
              </a:extLst>
            </p:cNvPr>
            <p:cNvSpPr/>
            <p:nvPr/>
          </p:nvSpPr>
          <p:spPr>
            <a:xfrm rot="19873074">
              <a:off x="10514373" y="2707054"/>
              <a:ext cx="466724" cy="1775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grpSp>
      <p:sp>
        <p:nvSpPr>
          <p:cNvPr id="59" name="Arrow: Right 58">
            <a:extLst>
              <a:ext uri="{FF2B5EF4-FFF2-40B4-BE49-F238E27FC236}">
                <a16:creationId xmlns:a16="http://schemas.microsoft.com/office/drawing/2014/main" id="{9FC108CA-EB58-4C63-A1CE-3C38555EDE90}"/>
              </a:ext>
            </a:extLst>
          </p:cNvPr>
          <p:cNvSpPr/>
          <p:nvPr/>
        </p:nvSpPr>
        <p:spPr>
          <a:xfrm rot="1638486">
            <a:off x="9807752" y="2059956"/>
            <a:ext cx="481224" cy="1758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54" name="TextBox 53">
            <a:extLst>
              <a:ext uri="{FF2B5EF4-FFF2-40B4-BE49-F238E27FC236}">
                <a16:creationId xmlns:a16="http://schemas.microsoft.com/office/drawing/2014/main" id="{99655E42-FDAB-4DFB-8E71-026CFD7D9736}"/>
              </a:ext>
            </a:extLst>
          </p:cNvPr>
          <p:cNvSpPr txBox="1"/>
          <p:nvPr/>
        </p:nvSpPr>
        <p:spPr>
          <a:xfrm>
            <a:off x="10199584" y="5483224"/>
            <a:ext cx="1992415" cy="553998"/>
          </a:xfrm>
          <a:prstGeom prst="rect">
            <a:avLst/>
          </a:prstGeom>
          <a:noFill/>
        </p:spPr>
        <p:txBody>
          <a:bodyPr wrap="square" lIns="0" tIns="0" rIns="0" bIns="0" rtlCol="0">
            <a:spAutoFit/>
          </a:bodyPr>
          <a:lstStyle/>
          <a:p>
            <a:r>
              <a:rPr lang="en-US" b="1" dirty="0">
                <a:solidFill>
                  <a:schemeClr val="accent5"/>
                </a:solidFill>
                <a:latin typeface="Playfair Display"/>
              </a:rPr>
              <a:t>BEHAVIOURAL ACTIVATION (BA)</a:t>
            </a:r>
          </a:p>
        </p:txBody>
      </p:sp>
    </p:spTree>
    <p:extLst>
      <p:ext uri="{BB962C8B-B14F-4D97-AF65-F5344CB8AC3E}">
        <p14:creationId xmlns:p14="http://schemas.microsoft.com/office/powerpoint/2010/main" val="4172328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Types Of Psychotherapy </a:t>
            </a:r>
            <a:br>
              <a:rPr lang="en-US" b="1" dirty="0"/>
            </a:br>
            <a:r>
              <a:rPr lang="en-US" b="1" dirty="0"/>
              <a:t>Acute Phase -  Mild To Moderate</a:t>
            </a:r>
            <a:r>
              <a:rPr lang="en-US" b="1" baseline="-25000" dirty="0"/>
              <a:t>1</a:t>
            </a:r>
            <a:endParaRPr lang="en-US" b="1" baseline="30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2166729"/>
            <a:ext cx="10919460" cy="4326145"/>
          </a:xfrm>
        </p:spPr>
        <p:txBody>
          <a:bodyPr>
            <a:normAutofit/>
          </a:bodyPr>
          <a:lstStyle/>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8" name="Table 7">
            <a:extLst>
              <a:ext uri="{FF2B5EF4-FFF2-40B4-BE49-F238E27FC236}">
                <a16:creationId xmlns:a16="http://schemas.microsoft.com/office/drawing/2014/main" id="{EBE89AC4-4E5D-44A5-973B-998E72F0A376}"/>
              </a:ext>
            </a:extLst>
          </p:cNvPr>
          <p:cNvGraphicFramePr>
            <a:graphicFrameLocks noGrp="1"/>
          </p:cNvGraphicFramePr>
          <p:nvPr>
            <p:extLst>
              <p:ext uri="{D42A27DB-BD31-4B8C-83A1-F6EECF244321}">
                <p14:modId xmlns:p14="http://schemas.microsoft.com/office/powerpoint/2010/main" val="2275134200"/>
              </p:ext>
            </p:extLst>
          </p:nvPr>
        </p:nvGraphicFramePr>
        <p:xfrm>
          <a:off x="188843" y="1907993"/>
          <a:ext cx="11814313" cy="4386427"/>
        </p:xfrm>
        <a:graphic>
          <a:graphicData uri="http://schemas.openxmlformats.org/drawingml/2006/table">
            <a:tbl>
              <a:tblPr firstRow="1" bandRow="1">
                <a:tableStyleId>{5C22544A-7EE6-4342-B048-85BDC9FD1C3A}</a:tableStyleId>
              </a:tblPr>
              <a:tblGrid>
                <a:gridCol w="3409122">
                  <a:extLst>
                    <a:ext uri="{9D8B030D-6E8A-4147-A177-3AD203B41FA5}">
                      <a16:colId xmlns:a16="http://schemas.microsoft.com/office/drawing/2014/main" val="20000"/>
                    </a:ext>
                  </a:extLst>
                </a:gridCol>
                <a:gridCol w="8405191">
                  <a:extLst>
                    <a:ext uri="{9D8B030D-6E8A-4147-A177-3AD203B41FA5}">
                      <a16:colId xmlns:a16="http://schemas.microsoft.com/office/drawing/2014/main" val="20001"/>
                    </a:ext>
                  </a:extLst>
                </a:gridCol>
              </a:tblGrid>
              <a:tr h="389425">
                <a:tc>
                  <a:txBody>
                    <a:bodyPr/>
                    <a:lstStyle/>
                    <a:p>
                      <a:r>
                        <a:rPr lang="en-US" sz="2000" dirty="0"/>
                        <a:t>Psychotherapy</a:t>
                      </a:r>
                    </a:p>
                  </a:txBody>
                  <a:tcPr/>
                </a:tc>
                <a:tc>
                  <a:txBody>
                    <a:bodyPr/>
                    <a:lstStyle/>
                    <a:p>
                      <a:r>
                        <a:rPr lang="en-US" sz="2000" dirty="0"/>
                        <a:t>Focuses on:</a:t>
                      </a:r>
                    </a:p>
                  </a:txBody>
                  <a:tcPr/>
                </a:tc>
                <a:extLst>
                  <a:ext uri="{0D108BD9-81ED-4DB2-BD59-A6C34878D82A}">
                    <a16:rowId xmlns:a16="http://schemas.microsoft.com/office/drawing/2014/main" val="10000"/>
                  </a:ext>
                </a:extLst>
              </a:tr>
              <a:tr h="688984">
                <a:tc>
                  <a:txBody>
                    <a:bodyPr/>
                    <a:lstStyle/>
                    <a:p>
                      <a:r>
                        <a:rPr lang="en-US" sz="2000" dirty="0"/>
                        <a:t>Cognitive</a:t>
                      </a:r>
                      <a:r>
                        <a:rPr lang="en-US" sz="2000" baseline="0" dirty="0"/>
                        <a:t> </a:t>
                      </a:r>
                      <a:r>
                        <a:rPr lang="en-US" sz="2000" baseline="0" dirty="0" err="1"/>
                        <a:t>Behavioural</a:t>
                      </a:r>
                      <a:r>
                        <a:rPr lang="en-US" sz="2000" baseline="0" dirty="0"/>
                        <a:t> Therapy (CBT)</a:t>
                      </a:r>
                      <a:endParaRPr lang="en-US" sz="2000" dirty="0"/>
                    </a:p>
                  </a:txBody>
                  <a:tcPr>
                    <a:solidFill>
                      <a:schemeClr val="accent2">
                        <a:lumMod val="60000"/>
                        <a:lumOff val="40000"/>
                        <a:alpha val="70000"/>
                      </a:schemeClr>
                    </a:solidFill>
                  </a:tcPr>
                </a:tc>
                <a:tc>
                  <a:txBody>
                    <a:bodyPr/>
                    <a:lstStyle/>
                    <a:p>
                      <a:r>
                        <a:rPr lang="en-US" sz="2000" b="0" i="0" u="none" strike="noStrike" kern="1200" baseline="0" dirty="0">
                          <a:solidFill>
                            <a:schemeClr val="dk1"/>
                          </a:solidFill>
                          <a:latin typeface="+mn-lt"/>
                          <a:ea typeface="+mn-ea"/>
                          <a:cs typeface="+mn-cs"/>
                        </a:rPr>
                        <a:t>impact a person’s unhelpful </a:t>
                      </a:r>
                      <a:r>
                        <a:rPr lang="en-US" sz="2000" b="1" i="0" u="sng" strike="noStrike" kern="1200" baseline="0" dirty="0">
                          <a:solidFill>
                            <a:schemeClr val="dk1"/>
                          </a:solidFill>
                          <a:latin typeface="+mn-lt"/>
                          <a:ea typeface="+mn-ea"/>
                          <a:cs typeface="+mn-cs"/>
                        </a:rPr>
                        <a:t>thoughts</a:t>
                      </a:r>
                      <a:r>
                        <a:rPr lang="en-US" sz="2000" b="0" i="0" u="none" strike="noStrike" kern="1200" baseline="0" dirty="0">
                          <a:solidFill>
                            <a:schemeClr val="dk1"/>
                          </a:solidFill>
                          <a:latin typeface="+mn-lt"/>
                          <a:ea typeface="+mn-ea"/>
                          <a:cs typeface="+mn-cs"/>
                        </a:rPr>
                        <a:t> have on the current </a:t>
                      </a:r>
                      <a:r>
                        <a:rPr lang="en-US" sz="2000" b="1" i="0" u="sng" strike="noStrike" kern="1200" baseline="0" dirty="0">
                          <a:solidFill>
                            <a:schemeClr val="dk1"/>
                          </a:solidFill>
                          <a:latin typeface="+mn-lt"/>
                          <a:ea typeface="+mn-ea"/>
                          <a:cs typeface="+mn-cs"/>
                        </a:rPr>
                        <a:t>behavior</a:t>
                      </a:r>
                      <a:r>
                        <a:rPr lang="en-US" sz="2000" b="0" i="0" u="none" strike="noStrike" kern="1200" baseline="0" dirty="0">
                          <a:solidFill>
                            <a:schemeClr val="dk1"/>
                          </a:solidFill>
                          <a:latin typeface="+mn-lt"/>
                          <a:ea typeface="+mn-ea"/>
                          <a:cs typeface="+mn-cs"/>
                        </a:rPr>
                        <a:t> &amp; functioning, through </a:t>
                      </a:r>
                      <a:r>
                        <a:rPr lang="en-US" sz="2000" b="1" i="0" u="none" strike="noStrike" kern="1200" baseline="0" dirty="0">
                          <a:solidFill>
                            <a:schemeClr val="dk1"/>
                          </a:solidFill>
                          <a:latin typeface="+mn-lt"/>
                          <a:ea typeface="+mn-ea"/>
                          <a:cs typeface="+mn-cs"/>
                        </a:rPr>
                        <a:t>cognitive restructuring </a:t>
                      </a:r>
                      <a:r>
                        <a:rPr lang="en-US" sz="2000" b="0" i="0" u="none" strike="noStrike" kern="1200" baseline="0" dirty="0">
                          <a:solidFill>
                            <a:schemeClr val="dk1"/>
                          </a:solidFill>
                          <a:latin typeface="+mn-lt"/>
                          <a:ea typeface="+mn-ea"/>
                          <a:cs typeface="+mn-cs"/>
                        </a:rPr>
                        <a:t>&amp; </a:t>
                      </a:r>
                      <a:r>
                        <a:rPr lang="en-US" sz="2000" b="1" i="0" u="none" strike="noStrike" kern="1200" baseline="0" dirty="0">
                          <a:solidFill>
                            <a:schemeClr val="dk1"/>
                          </a:solidFill>
                          <a:latin typeface="+mn-lt"/>
                          <a:ea typeface="+mn-ea"/>
                          <a:cs typeface="+mn-cs"/>
                        </a:rPr>
                        <a:t>behavioral approach</a:t>
                      </a:r>
                      <a:r>
                        <a:rPr lang="en-US" sz="2000" b="0" i="0" u="none" strike="noStrike" kern="1200" baseline="0" dirty="0">
                          <a:solidFill>
                            <a:schemeClr val="dk1"/>
                          </a:solidFill>
                          <a:latin typeface="+mn-lt"/>
                          <a:ea typeface="+mn-ea"/>
                          <a:cs typeface="+mn-cs"/>
                        </a:rPr>
                        <a:t>.</a:t>
                      </a:r>
                      <a:endParaRPr lang="en-US" sz="2000" dirty="0"/>
                    </a:p>
                  </a:txBody>
                  <a:tcPr>
                    <a:solidFill>
                      <a:schemeClr val="accent2">
                        <a:lumMod val="60000"/>
                        <a:lumOff val="40000"/>
                        <a:alpha val="70000"/>
                      </a:schemeClr>
                    </a:solidFill>
                  </a:tcPr>
                </a:tc>
                <a:extLst>
                  <a:ext uri="{0D108BD9-81ED-4DB2-BD59-A6C34878D82A}">
                    <a16:rowId xmlns:a16="http://schemas.microsoft.com/office/drawing/2014/main" val="10001"/>
                  </a:ext>
                </a:extLst>
              </a:tr>
              <a:tr h="988542">
                <a:tc>
                  <a:txBody>
                    <a:bodyPr/>
                    <a:lstStyle/>
                    <a:p>
                      <a:r>
                        <a:rPr lang="en-US" sz="2000" dirty="0"/>
                        <a:t>Interpersonal Therapy (IPT)</a:t>
                      </a:r>
                    </a:p>
                  </a:txBody>
                  <a:tcPr>
                    <a:solidFill>
                      <a:schemeClr val="accent4">
                        <a:lumMod val="60000"/>
                        <a:lumOff val="40000"/>
                        <a:alpha val="7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u="sng" dirty="0"/>
                        <a:t>interpersonal relationshi</a:t>
                      </a:r>
                      <a:r>
                        <a:rPr lang="en-US" sz="2000" b="1" dirty="0"/>
                        <a:t>p</a:t>
                      </a:r>
                      <a:r>
                        <a:rPr lang="en-US" sz="2000" dirty="0"/>
                        <a:t> in assisting patients to improve social support network &amp; manage interpersonal distress that may be associated with the depression.</a:t>
                      </a:r>
                    </a:p>
                  </a:txBody>
                  <a:tcPr>
                    <a:solidFill>
                      <a:schemeClr val="accent4">
                        <a:lumMod val="60000"/>
                        <a:lumOff val="40000"/>
                        <a:alpha val="70000"/>
                      </a:schemeClr>
                    </a:solidFill>
                  </a:tcPr>
                </a:tc>
                <a:extLst>
                  <a:ext uri="{0D108BD9-81ED-4DB2-BD59-A6C34878D82A}">
                    <a16:rowId xmlns:a16="http://schemas.microsoft.com/office/drawing/2014/main" val="10002"/>
                  </a:ext>
                </a:extLst>
              </a:tr>
              <a:tr h="688984">
                <a:tc>
                  <a:txBody>
                    <a:bodyPr/>
                    <a:lstStyle/>
                    <a:p>
                      <a:r>
                        <a:rPr lang="en-US" sz="2000" dirty="0"/>
                        <a:t>Problem</a:t>
                      </a:r>
                      <a:r>
                        <a:rPr lang="en-US" sz="2000" baseline="0" dirty="0"/>
                        <a:t> Solving Therapy (PST)</a:t>
                      </a:r>
                      <a:endParaRPr lang="en-US" sz="2000" dirty="0"/>
                    </a:p>
                  </a:txBody>
                  <a:tcPr>
                    <a:solidFill>
                      <a:srgbClr val="E292D8">
                        <a:alpha val="7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u="sng" dirty="0"/>
                        <a:t>identifying</a:t>
                      </a:r>
                      <a:r>
                        <a:rPr lang="en-US" sz="2000" dirty="0"/>
                        <a:t> </a:t>
                      </a:r>
                      <a:r>
                        <a:rPr lang="en-US" sz="2000" b="1" u="sng" dirty="0"/>
                        <a:t>personal problems</a:t>
                      </a:r>
                      <a:r>
                        <a:rPr lang="en-US" sz="2000" dirty="0"/>
                        <a:t>, implementing the </a:t>
                      </a:r>
                      <a:r>
                        <a:rPr lang="en-US" sz="2000" b="1" u="sng" dirty="0"/>
                        <a:t>most adaptive solutions</a:t>
                      </a:r>
                      <a:r>
                        <a:rPr lang="en-US" sz="2000" dirty="0"/>
                        <a:t> to the problems &amp; evaluating chosen solutions.</a:t>
                      </a:r>
                    </a:p>
                  </a:txBody>
                  <a:tcPr>
                    <a:solidFill>
                      <a:srgbClr val="E292D8">
                        <a:alpha val="70000"/>
                      </a:srgbClr>
                    </a:solidFill>
                  </a:tcPr>
                </a:tc>
                <a:extLst>
                  <a:ext uri="{0D108BD9-81ED-4DB2-BD59-A6C34878D82A}">
                    <a16:rowId xmlns:a16="http://schemas.microsoft.com/office/drawing/2014/main" val="10003"/>
                  </a:ext>
                </a:extLst>
              </a:tr>
              <a:tr h="688984">
                <a:tc>
                  <a:txBody>
                    <a:bodyPr/>
                    <a:lstStyle/>
                    <a:p>
                      <a:r>
                        <a:rPr lang="en-US" sz="2000" dirty="0" err="1"/>
                        <a:t>Behavioural</a:t>
                      </a:r>
                      <a:r>
                        <a:rPr lang="en-US" sz="2000" baseline="0" dirty="0"/>
                        <a:t> Therapy</a:t>
                      </a:r>
                      <a:endParaRPr lang="en-US" sz="2000" dirty="0"/>
                    </a:p>
                  </a:txBody>
                  <a:tcPr>
                    <a:solidFill>
                      <a:srgbClr val="DCF73B">
                        <a:alpha val="7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u="sng" dirty="0"/>
                        <a:t>increasing pleasant </a:t>
                      </a:r>
                      <a:r>
                        <a:rPr lang="en-US" sz="2000" dirty="0"/>
                        <a:t>&amp; </a:t>
                      </a:r>
                      <a:r>
                        <a:rPr lang="en-US" sz="2000" b="1" u="sng" dirty="0"/>
                        <a:t>socially reinforcing activities</a:t>
                      </a:r>
                      <a:r>
                        <a:rPr lang="en-US" sz="2000" dirty="0"/>
                        <a:t>, which can include social skills training, assertiveness training &amp; relaxation therapy. </a:t>
                      </a:r>
                    </a:p>
                  </a:txBody>
                  <a:tcPr>
                    <a:solidFill>
                      <a:srgbClr val="DCF73B">
                        <a:alpha val="70000"/>
                      </a:srgbClr>
                    </a:solidFill>
                  </a:tcPr>
                </a:tc>
                <a:extLst>
                  <a:ext uri="{0D108BD9-81ED-4DB2-BD59-A6C34878D82A}">
                    <a16:rowId xmlns:a16="http://schemas.microsoft.com/office/drawing/2014/main" val="10004"/>
                  </a:ext>
                </a:extLst>
              </a:tr>
              <a:tr h="881227">
                <a:tc>
                  <a:txBody>
                    <a:bodyPr/>
                    <a:lstStyle/>
                    <a:p>
                      <a:r>
                        <a:rPr lang="en-MY" sz="2000" dirty="0"/>
                        <a:t>Internet- &amp; mobile/computer-based interventions </a:t>
                      </a:r>
                      <a:endParaRPr lang="en-US" sz="2000" dirty="0"/>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sz="2000" dirty="0"/>
                        <a:t>providing</a:t>
                      </a:r>
                      <a:r>
                        <a:rPr lang="en-MY" sz="2000" baseline="0" dirty="0"/>
                        <a:t> </a:t>
                      </a:r>
                      <a:r>
                        <a:rPr lang="en-MY" sz="2000" dirty="0"/>
                        <a:t>any psychotherapeutic programmes in an online or mobile/computer setting.</a:t>
                      </a:r>
                    </a:p>
                  </a:txBody>
                  <a:tcPr>
                    <a:solidFill>
                      <a:schemeClr val="accent3">
                        <a:lumMod val="60000"/>
                        <a:lumOff val="40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270104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Types Of Psychotherapy </a:t>
            </a:r>
            <a:br>
              <a:rPr lang="en-US" b="1" dirty="0"/>
            </a:br>
            <a:r>
              <a:rPr lang="en-US" b="1" dirty="0"/>
              <a:t>Acute Phase -  Mild To Moderate</a:t>
            </a:r>
            <a:r>
              <a:rPr lang="en-US" b="1" baseline="-25000" dirty="0"/>
              <a:t>2</a:t>
            </a:r>
            <a:endParaRPr lang="en-US" b="1" baseline="30000" dirty="0"/>
          </a:p>
        </p:txBody>
      </p:sp>
      <p:sp>
        <p:nvSpPr>
          <p:cNvPr id="4" name="Content Placeholder 3">
            <a:extLst>
              <a:ext uri="{FF2B5EF4-FFF2-40B4-BE49-F238E27FC236}">
                <a16:creationId xmlns:a16="http://schemas.microsoft.com/office/drawing/2014/main" id="{6FC78692-646B-4A19-BBC3-9E0649C2B188}"/>
              </a:ext>
            </a:extLst>
          </p:cNvPr>
          <p:cNvSpPr>
            <a:spLocks noGrp="1"/>
          </p:cNvSpPr>
          <p:nvPr>
            <p:ph idx="1"/>
          </p:nvPr>
        </p:nvSpPr>
        <p:spPr>
          <a:xfrm>
            <a:off x="612140" y="2166729"/>
            <a:ext cx="10919460" cy="4326145"/>
          </a:xfrm>
        </p:spPr>
        <p:txBody>
          <a:bodyPr>
            <a:normAutofit/>
          </a:bodyPr>
          <a:lstStyle/>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a:p>
            <a:pPr marL="0" indent="0">
              <a:buNone/>
            </a:pPr>
            <a:endParaRPr lang="en-MY" sz="3900" b="1" dirty="0">
              <a:solidFill>
                <a:srgbClr val="FF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aphicFrame>
        <p:nvGraphicFramePr>
          <p:cNvPr id="9" name="Table 8">
            <a:extLst>
              <a:ext uri="{FF2B5EF4-FFF2-40B4-BE49-F238E27FC236}">
                <a16:creationId xmlns:a16="http://schemas.microsoft.com/office/drawing/2014/main" id="{5C3E1AA8-B03E-46A3-9E09-44F8016A3E61}"/>
              </a:ext>
            </a:extLst>
          </p:cNvPr>
          <p:cNvGraphicFramePr>
            <a:graphicFrameLocks noGrp="1"/>
          </p:cNvGraphicFramePr>
          <p:nvPr>
            <p:extLst>
              <p:ext uri="{D42A27DB-BD31-4B8C-83A1-F6EECF244321}">
                <p14:modId xmlns:p14="http://schemas.microsoft.com/office/powerpoint/2010/main" val="3459893490"/>
              </p:ext>
            </p:extLst>
          </p:nvPr>
        </p:nvGraphicFramePr>
        <p:xfrm>
          <a:off x="461601" y="2265756"/>
          <a:ext cx="11040618" cy="3291840"/>
        </p:xfrm>
        <a:graphic>
          <a:graphicData uri="http://schemas.openxmlformats.org/drawingml/2006/table">
            <a:tbl>
              <a:tblPr firstRow="1" bandRow="1"/>
              <a:tblGrid>
                <a:gridCol w="3098590">
                  <a:extLst>
                    <a:ext uri="{9D8B030D-6E8A-4147-A177-3AD203B41FA5}">
                      <a16:colId xmlns:a16="http://schemas.microsoft.com/office/drawing/2014/main" val="20000"/>
                    </a:ext>
                  </a:extLst>
                </a:gridCol>
                <a:gridCol w="7942028">
                  <a:extLst>
                    <a:ext uri="{9D8B030D-6E8A-4147-A177-3AD203B41FA5}">
                      <a16:colId xmlns:a16="http://schemas.microsoft.com/office/drawing/2014/main" val="20001"/>
                    </a:ext>
                  </a:extLst>
                </a:gridCol>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Psychotherapy</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2400" dirty="0"/>
                        <a:t>Focusses on:</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400" dirty="0"/>
                        <a:t>Psychodynamic</a:t>
                      </a:r>
                      <a:r>
                        <a:rPr lang="en-US" sz="2400" baseline="0" dirty="0"/>
                        <a:t> Psychotherapy</a:t>
                      </a:r>
                      <a:endParaRPr lang="en-US" sz="2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400" dirty="0"/>
                        <a:t>past </a:t>
                      </a:r>
                      <a:r>
                        <a:rPr lang="en-US" sz="2400" b="1" dirty="0"/>
                        <a:t>unresolved conflicts </a:t>
                      </a:r>
                      <a:r>
                        <a:rPr lang="en-US" sz="2400" b="0" dirty="0"/>
                        <a:t>&amp;</a:t>
                      </a:r>
                      <a:r>
                        <a:rPr lang="en-US" sz="2400" b="1" dirty="0"/>
                        <a:t> relationships</a:t>
                      </a:r>
                      <a:r>
                        <a:rPr lang="en-US" sz="2400" dirty="0"/>
                        <a:t>, &amp; the impact they have on current situation.</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D7D31">
                        <a:lumMod val="60000"/>
                        <a:lumOff val="40000"/>
                      </a:srgbClr>
                    </a:solidFill>
                  </a:tcPr>
                </a:tc>
                <a:extLst>
                  <a:ext uri="{0D108BD9-81ED-4DB2-BD59-A6C34878D82A}">
                    <a16:rowId xmlns:a16="http://schemas.microsoft.com/office/drawing/2014/main" val="10001"/>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400" dirty="0"/>
                        <a:t>Marital Therapy</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AU" sz="2400" dirty="0"/>
                        <a:t>modifying </a:t>
                      </a:r>
                      <a:r>
                        <a:rPr lang="en-AU" sz="2400" b="1" dirty="0"/>
                        <a:t>negative interactional patterns </a:t>
                      </a:r>
                      <a:r>
                        <a:rPr lang="en-AU" sz="2400" dirty="0"/>
                        <a:t>&amp; increasing mutually supportive aspects of </a:t>
                      </a:r>
                      <a:r>
                        <a:rPr lang="en-AU" sz="2400" b="1" dirty="0"/>
                        <a:t>couple relationships</a:t>
                      </a:r>
                      <a:endParaRPr lang="en-US" sz="2400" b="1"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2"/>
                  </a:ext>
                </a:extLst>
              </a:tr>
              <a:tr h="707806">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400" dirty="0"/>
                        <a:t>Third-wave Cognitive and </a:t>
                      </a:r>
                      <a:r>
                        <a:rPr lang="en-US" sz="2400" baseline="0" dirty="0" err="1"/>
                        <a:t>Behavioural</a:t>
                      </a:r>
                      <a:r>
                        <a:rPr lang="en-US" sz="2400" baseline="0" dirty="0"/>
                        <a:t> Therapies</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CF73B"/>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2400" b="0" i="0" kern="1200" dirty="0">
                          <a:solidFill>
                            <a:schemeClr val="dk1"/>
                          </a:solidFill>
                          <a:effectLst/>
                          <a:latin typeface="+mn-lt"/>
                          <a:ea typeface="+mn-ea"/>
                          <a:cs typeface="+mn-cs"/>
                        </a:rPr>
                        <a:t>persons’ relationship to thought &amp; emotion more than the</a:t>
                      </a:r>
                      <a:r>
                        <a:rPr lang="en-US" sz="2400" b="0" i="0" kern="1200" baseline="0" dirty="0">
                          <a:solidFill>
                            <a:schemeClr val="dk1"/>
                          </a:solidFill>
                          <a:effectLst/>
                          <a:latin typeface="+mn-lt"/>
                          <a:ea typeface="+mn-ea"/>
                          <a:cs typeface="+mn-cs"/>
                        </a:rPr>
                        <a:t> </a:t>
                      </a:r>
                      <a:r>
                        <a:rPr lang="en-US" sz="2400" b="0" i="0" kern="1200" dirty="0">
                          <a:solidFill>
                            <a:schemeClr val="dk1"/>
                          </a:solidFill>
                          <a:effectLst/>
                          <a:latin typeface="+mn-lt"/>
                          <a:ea typeface="+mn-ea"/>
                          <a:cs typeface="+mn-cs"/>
                        </a:rPr>
                        <a:t>content</a:t>
                      </a:r>
                      <a:r>
                        <a:rPr lang="en-US" sz="2400" b="0" i="0" kern="1200" baseline="0" dirty="0">
                          <a:solidFill>
                            <a:schemeClr val="dk1"/>
                          </a:solidFill>
                          <a:effectLst/>
                          <a:latin typeface="+mn-lt"/>
                          <a:ea typeface="+mn-ea"/>
                          <a:cs typeface="+mn-cs"/>
                        </a:rPr>
                        <a:t> with </a:t>
                      </a:r>
                      <a:r>
                        <a:rPr lang="en-US" sz="2400" b="1" i="0" kern="1200" baseline="0" dirty="0">
                          <a:solidFill>
                            <a:schemeClr val="dk1"/>
                          </a:solidFill>
                          <a:effectLst/>
                          <a:latin typeface="+mn-lt"/>
                          <a:ea typeface="+mn-ea"/>
                          <a:cs typeface="+mn-cs"/>
                        </a:rPr>
                        <a:t>greater e</a:t>
                      </a:r>
                      <a:r>
                        <a:rPr lang="en-US" sz="2400" b="1" i="0" kern="1200" dirty="0">
                          <a:solidFill>
                            <a:schemeClr val="dk1"/>
                          </a:solidFill>
                          <a:effectLst/>
                          <a:latin typeface="+mn-lt"/>
                          <a:ea typeface="+mn-ea"/>
                          <a:cs typeface="+mn-cs"/>
                        </a:rPr>
                        <a:t>mphasis</a:t>
                      </a:r>
                      <a:r>
                        <a:rPr lang="en-US" sz="2400" b="1" i="0" kern="1200" baseline="0" dirty="0">
                          <a:solidFill>
                            <a:schemeClr val="dk1"/>
                          </a:solidFill>
                          <a:effectLst/>
                          <a:latin typeface="+mn-lt"/>
                          <a:ea typeface="+mn-ea"/>
                          <a:cs typeface="+mn-cs"/>
                        </a:rPr>
                        <a:t> </a:t>
                      </a:r>
                      <a:r>
                        <a:rPr lang="en-US" sz="2400" b="0" i="0" kern="1200" baseline="0" dirty="0">
                          <a:solidFill>
                            <a:schemeClr val="dk1"/>
                          </a:solidFill>
                          <a:effectLst/>
                          <a:latin typeface="+mn-lt"/>
                          <a:ea typeface="+mn-ea"/>
                          <a:cs typeface="+mn-cs"/>
                        </a:rPr>
                        <a:t>on </a:t>
                      </a:r>
                      <a:r>
                        <a:rPr lang="en-US" sz="2400" b="0" i="0" kern="1200" dirty="0">
                          <a:solidFill>
                            <a:schemeClr val="dk1"/>
                          </a:solidFill>
                          <a:effectLst/>
                          <a:latin typeface="+mn-lt"/>
                          <a:ea typeface="+mn-ea"/>
                          <a:cs typeface="+mn-cs"/>
                        </a:rPr>
                        <a:t>mindfulness, values</a:t>
                      </a:r>
                      <a:r>
                        <a:rPr lang="en-US" sz="2400" b="0" i="0" kern="1200" baseline="0" dirty="0">
                          <a:solidFill>
                            <a:schemeClr val="dk1"/>
                          </a:solidFill>
                          <a:effectLst/>
                          <a:latin typeface="+mn-lt"/>
                          <a:ea typeface="+mn-ea"/>
                          <a:cs typeface="+mn-cs"/>
                        </a:rPr>
                        <a:t> &amp;</a:t>
                      </a:r>
                      <a:r>
                        <a:rPr lang="en-US" sz="2400" b="0" i="0" kern="1200" dirty="0">
                          <a:solidFill>
                            <a:schemeClr val="dk1"/>
                          </a:solidFill>
                          <a:effectLst/>
                          <a:latin typeface="+mn-lt"/>
                          <a:ea typeface="+mn-ea"/>
                          <a:cs typeface="+mn-cs"/>
                        </a:rPr>
                        <a:t> goals</a:t>
                      </a:r>
                      <a:endParaRPr lang="en-US" sz="2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CF73B"/>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0037554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1677</TotalTime>
  <Words>5053</Words>
  <Application>Microsoft Office PowerPoint</Application>
  <PresentationFormat>Widescreen</PresentationFormat>
  <Paragraphs>592</Paragraphs>
  <Slides>57</Slides>
  <Notes>23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57</vt:i4>
      </vt:variant>
    </vt:vector>
  </HeadingPairs>
  <TitlesOfParts>
    <vt:vector size="70" baseType="lpstr">
      <vt:lpstr>Aharoni</vt:lpstr>
      <vt:lpstr>AIABody</vt:lpstr>
      <vt:lpstr>AIATitle</vt:lpstr>
      <vt:lpstr>Arial</vt:lpstr>
      <vt:lpstr>ArialMT</vt:lpstr>
      <vt:lpstr>Calibri</vt:lpstr>
      <vt:lpstr>Calibri Light</vt:lpstr>
      <vt:lpstr>foco</vt:lpstr>
      <vt:lpstr>MHICO F+ Adv O T 863180fb</vt:lpstr>
      <vt:lpstr>museo-sans</vt:lpstr>
      <vt:lpstr>Playfair Display</vt:lpstr>
      <vt:lpstr>Poppins</vt:lpstr>
      <vt:lpstr>Office Theme</vt:lpstr>
      <vt:lpstr>PowerPoint Presentation</vt:lpstr>
      <vt:lpstr>PowerPoint Presentation</vt:lpstr>
      <vt:lpstr>   Learning Objective</vt:lpstr>
      <vt:lpstr>     Psychotherapy for MDD </vt:lpstr>
      <vt:lpstr>  Psychotherapy requires:20, 30</vt:lpstr>
      <vt:lpstr>Type of psychotherapy offered will depend  on various factors including:</vt:lpstr>
      <vt:lpstr>PowerPoint Presentation</vt:lpstr>
      <vt:lpstr>Types Of Psychotherapy  Acute Phase -  Mild To Moderate1</vt:lpstr>
      <vt:lpstr>Types Of Psychotherapy  Acute Phase -  Mild To Moderate2</vt:lpstr>
      <vt:lpstr>Psychotherapy  Acute Phase -  Mild To Moderate1</vt:lpstr>
      <vt:lpstr>Psychotherapy  Acute Phase -  Mild To Moderate2</vt:lpstr>
      <vt:lpstr>PowerPoint Presentation</vt:lpstr>
      <vt:lpstr>Cognitive Behavioural Therapy  Acute Phase -  Mild To Moderate</vt:lpstr>
      <vt:lpstr>Group vs. Individual Psychotherapy  Acute Phase -  Mild To Moderate</vt:lpstr>
      <vt:lpstr>Cognitive Behaviour Therapy1</vt:lpstr>
      <vt:lpstr>Cognitive Behaviour Therapy2</vt:lpstr>
      <vt:lpstr>Cognitive Behaviour Therapy3</vt:lpstr>
      <vt:lpstr>CARA UNTUK CABAR FIKIRAN NEGATIF</vt:lpstr>
      <vt:lpstr>CARA UNTUK CABAR FIKIRAN NEGATIF</vt:lpstr>
      <vt:lpstr>PowerPoint Presentation</vt:lpstr>
      <vt:lpstr>Interpersonal Psychotherapy  Acute Phase -  Mild To Moderate</vt:lpstr>
      <vt:lpstr>Acute Phase -  Mild To Moderate Problem Solving Therapy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Behavioural Therapy  Acute Phase -  Mild To Moderate</vt:lpstr>
      <vt:lpstr>PowerPoint Presentation</vt:lpstr>
      <vt:lpstr>Internet- &amp; Mobile/Computer-based Interventions Acute Phase - Mild To Moderate</vt:lpstr>
      <vt:lpstr>PowerPoint Presentation</vt:lpstr>
      <vt:lpstr>Third-wave Cognitive &amp; Behavioural Therapies Acute Phase - Mild To Moderate</vt:lpstr>
      <vt:lpstr>PowerPoint Presentation</vt:lpstr>
      <vt:lpstr>Psychodynamic Psychotherapy  Acute Phase -  Mild To Moderate</vt:lpstr>
      <vt:lpstr>PowerPoint Presentation</vt:lpstr>
      <vt:lpstr>Marital Therapy  Acute Phase -  Mild to Moderate</vt:lpstr>
      <vt:lpstr>Acute Phase -  Mild To Moderate CPG RECOMMENDATION</vt:lpstr>
      <vt:lpstr>PowerPoint Presentation</vt:lpstr>
      <vt:lpstr>Acute Phase - Moderate To Severe</vt:lpstr>
      <vt:lpstr>Acute Phase - Moderate To Severe CPG RECOMMENDATION</vt:lpstr>
      <vt:lpstr>PowerPoint Presentation</vt:lpstr>
      <vt:lpstr>Continuation &amp; Maintenance Phase</vt:lpstr>
      <vt:lpstr>Continuation &amp; Maintenance Phase</vt:lpstr>
      <vt:lpstr> Take Home Messages  </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siti mohtar</dc:creator>
  <cp:lastModifiedBy>siti mohtar</cp:lastModifiedBy>
  <cp:revision>88</cp:revision>
  <cp:lastPrinted>2020-09-17T01:24:50Z</cp:lastPrinted>
  <dcterms:created xsi:type="dcterms:W3CDTF">2020-02-07T02:09:43Z</dcterms:created>
  <dcterms:modified xsi:type="dcterms:W3CDTF">2020-09-17T01:25:02Z</dcterms:modified>
</cp:coreProperties>
</file>